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67" r:id="rId3"/>
    <p:sldId id="279" r:id="rId4"/>
    <p:sldId id="277" r:id="rId5"/>
    <p:sldId id="280" r:id="rId6"/>
    <p:sldId id="278" r:id="rId7"/>
    <p:sldId id="281" r:id="rId8"/>
    <p:sldId id="264" r:id="rId9"/>
    <p:sldId id="268" r:id="rId10"/>
    <p:sldId id="270" r:id="rId11"/>
    <p:sldId id="289" r:id="rId12"/>
    <p:sldId id="283" r:id="rId13"/>
    <p:sldId id="285" r:id="rId14"/>
    <p:sldId id="282" r:id="rId15"/>
    <p:sldId id="286" r:id="rId16"/>
    <p:sldId id="287" r:id="rId17"/>
    <p:sldId id="320" r:id="rId18"/>
    <p:sldId id="290" r:id="rId19"/>
    <p:sldId id="292" r:id="rId20"/>
    <p:sldId id="293" r:id="rId21"/>
    <p:sldId id="294" r:id="rId22"/>
    <p:sldId id="295" r:id="rId23"/>
    <p:sldId id="297" r:id="rId24"/>
    <p:sldId id="321" r:id="rId25"/>
    <p:sldId id="299" r:id="rId26"/>
    <p:sldId id="322" r:id="rId27"/>
    <p:sldId id="323" r:id="rId28"/>
    <p:sldId id="324" r:id="rId29"/>
    <p:sldId id="325" r:id="rId30"/>
    <p:sldId id="326" r:id="rId31"/>
    <p:sldId id="305" r:id="rId32"/>
    <p:sldId id="327" r:id="rId33"/>
    <p:sldId id="328" r:id="rId34"/>
    <p:sldId id="329" r:id="rId35"/>
    <p:sldId id="330" r:id="rId36"/>
    <p:sldId id="331" r:id="rId37"/>
    <p:sldId id="311" r:id="rId38"/>
    <p:sldId id="332" r:id="rId39"/>
    <p:sldId id="333" r:id="rId40"/>
    <p:sldId id="334" r:id="rId41"/>
    <p:sldId id="335" r:id="rId42"/>
    <p:sldId id="336" r:id="rId43"/>
    <p:sldId id="337" r:id="rId44"/>
    <p:sldId id="319" r:id="rId45"/>
    <p:sldId id="316" r:id="rId46"/>
    <p:sldId id="261" r:id="rId4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35C"/>
    <a:srgbClr val="D0CECE"/>
    <a:srgbClr val="00B050"/>
    <a:srgbClr val="FF0000"/>
    <a:srgbClr val="E8EAF4"/>
    <a:srgbClr val="CED2E8"/>
    <a:srgbClr val="A4AC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DC948B-333E-4D5C-ADC4-6FB3DBA9E900}" v="1" dt="2023-12-20T00:57:46.383"/>
    <p1510:client id="{F7DE8A10-E800-46DD-AB55-C8D7F1EE0714}" v="5" dt="2023-12-20T18:24:35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Stile chiaro 3 - Color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FABAF-3E1B-42A6-968F-01BAF3E3E79D}" type="datetimeFigureOut">
              <a:rPr lang="it-IT" smtClean="0"/>
              <a:t>05/01/2024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F2596-D691-4174-B6FD-2363D827A15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6913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2747B-7A86-4B08-8766-1140C1E12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4CC4F69-8E07-45CF-BC66-06290DB71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0BB248-63D2-41F5-BA40-7384AE56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4FB7-B51C-4D07-BC7F-A26BF1FE98AD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9F08A7-EACA-4ACB-872F-6512B812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6F6FBB-D9FE-4760-98F8-B371C39C3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9D80B4C-F38E-93B4-2367-62B9C7276E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8" y="339635"/>
            <a:ext cx="1554152" cy="122614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DA29116-0161-C072-10F6-F8F3349F2A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92" y="342113"/>
            <a:ext cx="1881778" cy="78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49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7CBFA2-BE08-42CF-8428-FE8BC6C0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D8ACCB-2D88-4464-8313-51530C463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EC69AF-0164-43F4-9049-562C21FF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99B3B-2CFC-462B-9F03-8D3D5D14E28C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F3EC52-F4A1-4F00-A903-C353B73A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765C5B-7B7B-4150-86F1-C8DEA907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370FBE0-6D33-4E25-B699-B3E195DD72F1}"/>
              </a:ext>
            </a:extLst>
          </p:cNvPr>
          <p:cNvSpPr/>
          <p:nvPr userDrawn="1"/>
        </p:nvSpPr>
        <p:spPr>
          <a:xfrm>
            <a:off x="0" y="6108580"/>
            <a:ext cx="12192000" cy="746146"/>
          </a:xfrm>
          <a:prstGeom prst="rect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2B335C"/>
              </a:solidFill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D138C2B-D5B4-444D-979E-AFFB274E1BA8}"/>
              </a:ext>
            </a:extLst>
          </p:cNvPr>
          <p:cNvSpPr/>
          <p:nvPr userDrawn="1"/>
        </p:nvSpPr>
        <p:spPr>
          <a:xfrm>
            <a:off x="0" y="0"/>
            <a:ext cx="12192000" cy="1127168"/>
          </a:xfrm>
          <a:prstGeom prst="rect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2B335C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46897A4-0769-C14D-A373-D50A97AEA1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446" y="6193724"/>
            <a:ext cx="758358" cy="598302"/>
          </a:xfrm>
          <a:prstGeom prst="rect">
            <a:avLst/>
          </a:prstGeom>
        </p:spPr>
      </p:pic>
      <p:pic>
        <p:nvPicPr>
          <p:cNvPr id="9" name="Immagine 8" descr="Immagine che contiene testo, Carattere, logo, simbolo&#10;&#10;Descrizione generata automaticamente">
            <a:extLst>
              <a:ext uri="{FF2B5EF4-FFF2-40B4-BE49-F238E27FC236}">
                <a16:creationId xmlns:a16="http://schemas.microsoft.com/office/drawing/2014/main" id="{1607CA37-B282-CE60-C309-5E8A76BCFF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39" y="6237491"/>
            <a:ext cx="1108326" cy="45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39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41371D-7E2D-4C7E-9B61-C485924A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328DA3-4CC3-490E-A40D-64A1D3C59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0ADC9C-70BA-407E-8683-6C4DFC2B1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7CB-3E78-42CD-9261-61FC01AF0632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4E8AC4-B183-4A4F-9A4A-81CD3A74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673389-21C0-47E3-A201-CDB822A77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11240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C27F37-E6C0-4FBB-96E1-43722BD0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B3CECD-8919-447A-BAEB-8CF7CFF66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18104AE-D4BB-46E7-9ECB-5857A786A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E42878-5808-4677-9010-DCF2E1378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EAC6-DD2C-4E5E-9A48-711457B1B0F7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5F25C8-6DF9-417F-9C9C-52B1C3C2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D53A28-9A9D-43CE-975E-2120FB76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51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BD4B1-1782-44DD-8401-BED13505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589749-3EA3-45DE-A599-E01381EAD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E28595-50B0-4454-89A6-764C4C914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1593D3-F22C-48CC-ABE3-63D5FACF63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E280241-2593-4B83-BEBB-245447747B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102C571-30E9-4231-9AF5-B47150893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23E8-598B-4B74-A092-7D5C328A0234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B75277C-1CF1-43A7-A198-AE245FE6F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50DCD2B-F01C-4B58-853F-2C2B2F65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380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88E5B-F630-41BA-9A87-993F4D0DE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387176-8270-488D-8C26-AA2FEDC7D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C831-9B26-4D85-B3DD-DB4210B06613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E915D8A-0E3A-4DB4-B154-836727A9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FA9E743-EC01-4DF2-A3B9-6F23B5DEC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553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44E5D38-ECEB-4428-8B81-E9CB9B4B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F41C-858B-4BF9-836E-0B0673B83393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55D3111-C624-4746-9462-102C77EF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33D9CF-4A74-4C5F-A7D4-AFF83B11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5605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50A6AB-ED75-4AEF-BB1F-9AAB79957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F5C050-24AA-4B8A-AD43-33D78B6FB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D8BFD5-4F44-4D17-ACBA-CAB247F27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665DF19-C874-446A-B911-80FDBE87F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4362-F9CC-4D52-8D0B-4019549C9D40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0D3C06-8C5D-4295-A8B7-E929C4C4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FBCEE33-46EF-49D0-817C-66E02F7E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834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7AA3A3-469C-4FC1-8995-9883B0584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E64981D-1F62-4B8C-B777-33162B001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9635D1B-B959-40A9-BF0A-ECA48CCDA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7FE901-B9F9-43C5-A45C-47FCECB72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0665-11AB-4327-A088-0F6D8D8C194F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9ECE84-BAD6-47C6-BE98-4083CE6A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43D75F-087E-4E29-B7BF-F33B3BE6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1106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7FB20B-E9CD-43E1-BF1E-1F412F6FB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82D1F3-D994-45C9-91F8-4038BE496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1962BB-F677-469A-8DD3-AED9F931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D81-BF61-483F-A08E-13AD0BF93A64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A77DCA-8AF3-4402-85FF-CEC17885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1DCB3F-A4D6-47AE-8FA9-B956C7024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589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3689E43-E421-43F5-B70B-E60C4A762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94F0579-12A5-4FB0-9E62-D38EEB99A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3B23ED-5F83-4FB0-BA2D-E397BD420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BBB03-75C5-46D9-9DAB-15E0E7168D37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1DAC69-3A5A-4496-BE7E-027DDBF0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8552C6-5825-4567-9827-77B1436D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4C-47B3-4EDD-88BC-949F728A9D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9792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DF39B58-377E-4C1E-A461-0E8FAECC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5F933-FAE1-43C4-803C-98BB050DA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2A99C5-DE45-41E2-A1CA-098E13D57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4F603-DEFC-472E-9A21-C24FBCB652EE}" type="datetime1">
              <a:rPr lang="it-IT" smtClean="0"/>
              <a:t>05/01/2024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F04549-F278-4896-B08D-2CA1061197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785408-53F1-4F97-9020-919EE549A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808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svg"/><Relationship Id="rId7" Type="http://schemas.openxmlformats.org/officeDocument/2006/relationships/image" Target="../media/image24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openxmlformats.org/officeDocument/2006/relationships/image" Target="../media/image2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openxmlformats.org/officeDocument/2006/relationships/image" Target="../media/image2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openxmlformats.org/officeDocument/2006/relationships/image" Target="../media/image2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openxmlformats.org/officeDocument/2006/relationships/image" Target="../media/image2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openxmlformats.org/officeDocument/2006/relationships/image" Target="../media/image2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3.wdp"/><Relationship Id="rId7" Type="http://schemas.openxmlformats.org/officeDocument/2006/relationships/image" Target="../media/image2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5B15AF-E64E-2625-749B-505A1526C31D}"/>
              </a:ext>
            </a:extLst>
          </p:cNvPr>
          <p:cNvSpPr txBox="1">
            <a:spLocks/>
          </p:cNvSpPr>
          <p:nvPr/>
        </p:nvSpPr>
        <p:spPr>
          <a:xfrm>
            <a:off x="310083" y="2427513"/>
            <a:ext cx="11081182" cy="620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8000" b="1" dirty="0">
                <a:solidFill>
                  <a:srgbClr val="2B335C"/>
                </a:solidFill>
                <a:latin typeface="Futura Hv BT" panose="020B0702020204020204" pitchFamily="34" charset="0"/>
              </a:rPr>
              <a:t>SICS</a:t>
            </a:r>
            <a:br>
              <a:rPr lang="it-IT" sz="4000" dirty="0">
                <a:solidFill>
                  <a:srgbClr val="2B335C"/>
                </a:solidFill>
                <a:latin typeface="Futura Hv BT" panose="020B0702020204020204" pitchFamily="34" charset="0"/>
              </a:rPr>
            </a:br>
            <a:r>
              <a:rPr lang="it-IT" sz="4000" dirty="0">
                <a:solidFill>
                  <a:srgbClr val="2B335C"/>
                </a:solidFill>
                <a:latin typeface="Futura Hv BT" panose="020B0702020204020204" pitchFamily="34" charset="0"/>
              </a:rPr>
              <a:t>Sviluppo Industriale, Circolarità</a:t>
            </a:r>
          </a:p>
          <a:p>
            <a:pPr algn="ctr"/>
            <a:r>
              <a:rPr lang="it-IT" sz="4000" dirty="0">
                <a:solidFill>
                  <a:srgbClr val="2B335C"/>
                </a:solidFill>
                <a:latin typeface="Futura Hv BT" panose="020B0702020204020204" pitchFamily="34" charset="0"/>
              </a:rPr>
              <a:t>e Sostenibilità</a:t>
            </a:r>
            <a:endParaRPr lang="it-IT" sz="4000" dirty="0">
              <a:solidFill>
                <a:srgbClr val="2B335C"/>
              </a:solidFill>
              <a:latin typeface="Futura Hv BT" panose="020B07020202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341FC3F-9646-1CC1-2DEB-AF1BF02A91BB}"/>
              </a:ext>
            </a:extLst>
          </p:cNvPr>
          <p:cNvSpPr txBox="1">
            <a:spLocks/>
          </p:cNvSpPr>
          <p:nvPr/>
        </p:nvSpPr>
        <p:spPr>
          <a:xfrm>
            <a:off x="555409" y="4270699"/>
            <a:ext cx="11081182" cy="350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dirty="0">
                <a:solidFill>
                  <a:srgbClr val="2B33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Sergio Vergalli, Nicola Comincioli, Cristina El Khoury, Demis Legrenzi (UniBS, FEEM)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627CC7A-36B1-6C3E-BA16-2F5BFFD90B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05" y="6087892"/>
            <a:ext cx="3120756" cy="350213"/>
          </a:xfrm>
          <a:prstGeom prst="rect">
            <a:avLst/>
          </a:prstGeom>
        </p:spPr>
      </p:pic>
      <p:pic>
        <p:nvPicPr>
          <p:cNvPr id="6" name="Immagine 5" descr="Immagine che contiene Carattere, testo, Elementi grafici, simbolo&#10;&#10;Descrizione generata automaticamente">
            <a:extLst>
              <a:ext uri="{FF2B5EF4-FFF2-40B4-BE49-F238E27FC236}">
                <a16:creationId xmlns:a16="http://schemas.microsoft.com/office/drawing/2014/main" id="{FBD34E88-9604-12C0-1C02-B37AEFF0FA3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379" y="5882601"/>
            <a:ext cx="1306994" cy="860127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E6857A42-C15C-2047-1EC0-419A1333ECD1}"/>
              </a:ext>
            </a:extLst>
          </p:cNvPr>
          <p:cNvSpPr txBox="1">
            <a:spLocks/>
          </p:cNvSpPr>
          <p:nvPr/>
        </p:nvSpPr>
        <p:spPr>
          <a:xfrm>
            <a:off x="3741211" y="5606864"/>
            <a:ext cx="1758944" cy="254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dirty="0">
                <a:solidFill>
                  <a:srgbClr val="2B335C"/>
                </a:solidFill>
                <a:latin typeface="Futura Bk" panose="020B0502020204020303" pitchFamily="34" charset="0"/>
                <a:cs typeface="Arial" panose="020B0604020202020204" pitchFamily="34" charset="0"/>
              </a:rPr>
              <a:t>MAIN PARTNER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341E8C63-2589-1E85-5EFE-7E759AA5BE22}"/>
              </a:ext>
            </a:extLst>
          </p:cNvPr>
          <p:cNvSpPr txBox="1">
            <a:spLocks/>
          </p:cNvSpPr>
          <p:nvPr/>
        </p:nvSpPr>
        <p:spPr>
          <a:xfrm>
            <a:off x="7058138" y="5610015"/>
            <a:ext cx="1758944" cy="254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dirty="0">
                <a:solidFill>
                  <a:srgbClr val="2B335C"/>
                </a:solidFill>
                <a:latin typeface="Futura Bk" panose="020B0502020204020303" pitchFamily="34" charset="0"/>
                <a:cs typeface="Arial" panose="020B0604020202020204" pitchFamily="34" charset="0"/>
              </a:rPr>
              <a:t>SPONSOR</a:t>
            </a:r>
          </a:p>
        </p:txBody>
      </p:sp>
    </p:spTree>
    <p:extLst>
      <p:ext uri="{BB962C8B-B14F-4D97-AF65-F5344CB8AC3E}">
        <p14:creationId xmlns:p14="http://schemas.microsoft.com/office/powerpoint/2010/main" val="39558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it-IT" dirty="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Progetto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075FD16-6080-0EE2-3853-CD5C76590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8253" y="1491079"/>
            <a:ext cx="3758983" cy="3758983"/>
          </a:xfrm>
          <a:custGeom>
            <a:avLst/>
            <a:gdLst>
              <a:gd name="connsiteX0" fmla="*/ 1792238 w 3057525"/>
              <a:gd name="connsiteY0" fmla="*/ 944531 h 3057525"/>
              <a:gd name="connsiteX1" fmla="*/ 1272385 w 3057525"/>
              <a:gd name="connsiteY1" fmla="*/ 1471854 h 3057525"/>
              <a:gd name="connsiteX2" fmla="*/ 1792238 w 3057525"/>
              <a:gd name="connsiteY2" fmla="*/ 1999177 h 3057525"/>
              <a:gd name="connsiteX3" fmla="*/ 2312091 w 3057525"/>
              <a:gd name="connsiteY3" fmla="*/ 1471854 h 3057525"/>
              <a:gd name="connsiteX4" fmla="*/ 1792238 w 3057525"/>
              <a:gd name="connsiteY4" fmla="*/ 944531 h 3057525"/>
              <a:gd name="connsiteX5" fmla="*/ 0 w 3057525"/>
              <a:gd name="connsiteY5" fmla="*/ 0 h 3057525"/>
              <a:gd name="connsiteX6" fmla="*/ 3057525 w 3057525"/>
              <a:gd name="connsiteY6" fmla="*/ 0 h 3057525"/>
              <a:gd name="connsiteX7" fmla="*/ 3057525 w 3057525"/>
              <a:gd name="connsiteY7" fmla="*/ 3057525 h 3057525"/>
              <a:gd name="connsiteX8" fmla="*/ 0 w 3057525"/>
              <a:gd name="connsiteY8" fmla="*/ 3057525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525" h="3057525">
                <a:moveTo>
                  <a:pt x="1792238" y="944531"/>
                </a:moveTo>
                <a:cubicBezTo>
                  <a:pt x="1505131" y="944531"/>
                  <a:pt x="1272385" y="1180622"/>
                  <a:pt x="1272385" y="1471854"/>
                </a:cubicBezTo>
                <a:cubicBezTo>
                  <a:pt x="1272385" y="1763086"/>
                  <a:pt x="1505131" y="1999177"/>
                  <a:pt x="1792238" y="1999177"/>
                </a:cubicBezTo>
                <a:cubicBezTo>
                  <a:pt x="2079345" y="1999177"/>
                  <a:pt x="2312091" y="1763086"/>
                  <a:pt x="2312091" y="1471854"/>
                </a:cubicBezTo>
                <a:cubicBezTo>
                  <a:pt x="2312091" y="1180622"/>
                  <a:pt x="2079345" y="944531"/>
                  <a:pt x="1792238" y="944531"/>
                </a:cubicBezTo>
                <a:close/>
                <a:moveTo>
                  <a:pt x="0" y="0"/>
                </a:moveTo>
                <a:lnTo>
                  <a:pt x="3057525" y="0"/>
                </a:lnTo>
                <a:lnTo>
                  <a:pt x="3057525" y="3057525"/>
                </a:lnTo>
                <a:lnTo>
                  <a:pt x="0" y="3057525"/>
                </a:lnTo>
                <a:close/>
              </a:path>
            </a:pathLst>
          </a:custGeom>
        </p:spPr>
      </p:pic>
      <p:sp>
        <p:nvSpPr>
          <p:cNvPr id="4" name="CasellaDiTesto 3"/>
          <p:cNvSpPr txBox="1"/>
          <p:nvPr/>
        </p:nvSpPr>
        <p:spPr>
          <a:xfrm>
            <a:off x="8921440" y="2370233"/>
            <a:ext cx="23645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S</a:t>
            </a:r>
            <a:r>
              <a:rPr lang="it-IT" sz="2800" dirty="0"/>
              <a:t>viluppo</a:t>
            </a:r>
          </a:p>
          <a:p>
            <a:r>
              <a:rPr lang="it-IT" sz="2800" b="1" dirty="0"/>
              <a:t>    I</a:t>
            </a:r>
            <a:r>
              <a:rPr lang="it-IT" sz="2800" dirty="0"/>
              <a:t>ndustriale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C</a:t>
            </a:r>
            <a:r>
              <a:rPr lang="it-IT" sz="2800" dirty="0"/>
              <a:t>ircolarità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S</a:t>
            </a:r>
            <a:r>
              <a:rPr lang="it-IT" sz="2800" dirty="0"/>
              <a:t>ostenibilità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737216" y="4655031"/>
            <a:ext cx="551815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dirty="0">
                <a:solidFill>
                  <a:srgbClr val="2B335C"/>
                </a:solidFill>
              </a:rPr>
              <a:t>OBIETTIVI: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sz="2400" b="1" dirty="0">
                <a:solidFill>
                  <a:srgbClr val="2B335C"/>
                </a:solidFill>
              </a:rPr>
              <a:t>La sostenibilità per le imprese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sz="2400" b="1" dirty="0">
                <a:solidFill>
                  <a:srgbClr val="2B335C"/>
                </a:solidFill>
              </a:rPr>
              <a:t>Valutazione di un progetto green</a:t>
            </a:r>
          </a:p>
        </p:txBody>
      </p:sp>
      <p:sp>
        <p:nvSpPr>
          <p:cNvPr id="2" name="Ovale 1"/>
          <p:cNvSpPr/>
          <p:nvPr/>
        </p:nvSpPr>
        <p:spPr>
          <a:xfrm>
            <a:off x="5863174" y="2739462"/>
            <a:ext cx="1537178" cy="111447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tx1"/>
                </a:solidFill>
              </a:rPr>
              <a:t>SICS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3267B703-4EF9-C547-8093-565E536748BE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17" name="Forma 16">
              <a:extLst>
                <a:ext uri="{FF2B5EF4-FFF2-40B4-BE49-F238E27FC236}">
                  <a16:creationId xmlns:a16="http://schemas.microsoft.com/office/drawing/2014/main" id="{42826C5C-37EC-0447-B705-600EE04F11BF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9" name="Figura a mano libera 18">
              <a:extLst>
                <a:ext uri="{FF2B5EF4-FFF2-40B4-BE49-F238E27FC236}">
                  <a16:creationId xmlns:a16="http://schemas.microsoft.com/office/drawing/2014/main" id="{78F96F89-B368-0E4C-AA08-8B732B691A4F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20" name="Freccia ad arco 19">
            <a:extLst>
              <a:ext uri="{FF2B5EF4-FFF2-40B4-BE49-F238E27FC236}">
                <a16:creationId xmlns:a16="http://schemas.microsoft.com/office/drawing/2014/main" id="{3A8DA838-3C1D-1D4A-AA67-DA02DC403DDA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1" name="Forma 20">
            <a:extLst>
              <a:ext uri="{FF2B5EF4-FFF2-40B4-BE49-F238E27FC236}">
                <a16:creationId xmlns:a16="http://schemas.microsoft.com/office/drawing/2014/main" id="{522D693C-935E-B849-80FF-7EB3B21EE220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2" name="Figura a mano libera 21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Esternalità</a:t>
            </a:r>
          </a:p>
        </p:txBody>
      </p:sp>
      <p:sp>
        <p:nvSpPr>
          <p:cNvPr id="27" name="Figura a mano libera 26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Indotto</a:t>
            </a:r>
          </a:p>
        </p:txBody>
      </p:sp>
      <p:sp>
        <p:nvSpPr>
          <p:cNvPr id="28" name="Figura a mano libera 27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Analisi di materialità e sostenibilità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5E5D7E0-B493-5842-9F55-B9FB7E18063A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5E5D7E0-B493-5842-9F55-B9FB7E18063A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326323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4" grpId="0"/>
      <p:bldP spid="2" grpId="0"/>
      <p:bldP spid="20" grpId="0" animBg="1"/>
      <p:bldP spid="21" grpId="0" animBg="1"/>
      <p:bldP spid="22" grpId="0"/>
      <p:bldP spid="27" grpId="0"/>
      <p:bldP spid="28" grpId="0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3945835" y="1354130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9B85BC5-71AA-8BE7-4C21-68CF3A7D28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7261" y="2162071"/>
            <a:ext cx="3110948" cy="3110948"/>
          </a:xfrm>
          <a:custGeom>
            <a:avLst/>
            <a:gdLst>
              <a:gd name="connsiteX0" fmla="*/ 1792238 w 3057525"/>
              <a:gd name="connsiteY0" fmla="*/ 944531 h 3057525"/>
              <a:gd name="connsiteX1" fmla="*/ 1272385 w 3057525"/>
              <a:gd name="connsiteY1" fmla="*/ 1471854 h 3057525"/>
              <a:gd name="connsiteX2" fmla="*/ 1792238 w 3057525"/>
              <a:gd name="connsiteY2" fmla="*/ 1999177 h 3057525"/>
              <a:gd name="connsiteX3" fmla="*/ 2312091 w 3057525"/>
              <a:gd name="connsiteY3" fmla="*/ 1471854 h 3057525"/>
              <a:gd name="connsiteX4" fmla="*/ 1792238 w 3057525"/>
              <a:gd name="connsiteY4" fmla="*/ 944531 h 3057525"/>
              <a:gd name="connsiteX5" fmla="*/ 0 w 3057525"/>
              <a:gd name="connsiteY5" fmla="*/ 0 h 3057525"/>
              <a:gd name="connsiteX6" fmla="*/ 3057525 w 3057525"/>
              <a:gd name="connsiteY6" fmla="*/ 0 h 3057525"/>
              <a:gd name="connsiteX7" fmla="*/ 3057525 w 3057525"/>
              <a:gd name="connsiteY7" fmla="*/ 3057525 h 3057525"/>
              <a:gd name="connsiteX8" fmla="*/ 0 w 3057525"/>
              <a:gd name="connsiteY8" fmla="*/ 3057525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525" h="3057525">
                <a:moveTo>
                  <a:pt x="1792238" y="944531"/>
                </a:moveTo>
                <a:cubicBezTo>
                  <a:pt x="1505131" y="944531"/>
                  <a:pt x="1272385" y="1180622"/>
                  <a:pt x="1272385" y="1471854"/>
                </a:cubicBezTo>
                <a:cubicBezTo>
                  <a:pt x="1272385" y="1763086"/>
                  <a:pt x="1505131" y="1999177"/>
                  <a:pt x="1792238" y="1999177"/>
                </a:cubicBezTo>
                <a:cubicBezTo>
                  <a:pt x="2079345" y="1999177"/>
                  <a:pt x="2312091" y="1763086"/>
                  <a:pt x="2312091" y="1471854"/>
                </a:cubicBezTo>
                <a:cubicBezTo>
                  <a:pt x="2312091" y="1180622"/>
                  <a:pt x="2079345" y="944531"/>
                  <a:pt x="1792238" y="944531"/>
                </a:cubicBezTo>
                <a:close/>
                <a:moveTo>
                  <a:pt x="0" y="0"/>
                </a:moveTo>
                <a:lnTo>
                  <a:pt x="3057525" y="0"/>
                </a:lnTo>
                <a:lnTo>
                  <a:pt x="3057525" y="3057525"/>
                </a:lnTo>
                <a:lnTo>
                  <a:pt x="0" y="3057525"/>
                </a:lnTo>
                <a:close/>
              </a:path>
            </a:pathLst>
          </a:cu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5CD63AAC-CDD9-2DD2-58CF-7CB3101C14A3}"/>
              </a:ext>
            </a:extLst>
          </p:cNvPr>
          <p:cNvSpPr/>
          <p:nvPr/>
        </p:nvSpPr>
        <p:spPr>
          <a:xfrm>
            <a:off x="5459913" y="3193588"/>
            <a:ext cx="1272174" cy="89320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</a:rPr>
              <a:t>SICS</a:t>
            </a:r>
          </a:p>
        </p:txBody>
      </p:sp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1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98" y="3263471"/>
            <a:ext cx="2738640" cy="2004026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A77CD364-DA6E-1FE8-5400-4112BB830231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6D0F3673-3A08-539C-EFBA-DC525C875DD0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4A1869E7-E7B5-4320-462F-6A9893F2D5FA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7CE9934A-1EB0-8336-0EE0-4465EE37F8B1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714F3FC0-818D-693C-3503-906E5A0CB4BB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FE61623B-6386-E092-E18E-9982B73B3C5C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FB0BDEBD-DB14-927E-C094-1726418F155A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F507199D-A1C9-8667-0DAC-756EC2B70F67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6B91CAE-B4BB-24BB-8AAC-5CF1165EC201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7A4E766-C979-84A6-2CF0-9A22A604AC44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3519898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633096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98" y="3263471"/>
            <a:ext cx="2738640" cy="2004026"/>
          </a:xfrm>
          <a:prstGeom prst="rect">
            <a:avLst/>
          </a:prstGeom>
        </p:spPr>
      </p:pic>
      <p:sp>
        <p:nvSpPr>
          <p:cNvPr id="14" name="Rettangolo arrotondato 13"/>
          <p:cNvSpPr/>
          <p:nvPr/>
        </p:nvSpPr>
        <p:spPr>
          <a:xfrm>
            <a:off x="8304609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8304607" y="2602289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specifica</a:t>
            </a: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D640199A-DD2A-C6FC-54BE-A3B7723D39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956127"/>
              </p:ext>
            </p:extLst>
          </p:nvPr>
        </p:nvGraphicFramePr>
        <p:xfrm>
          <a:off x="7885032" y="3478862"/>
          <a:ext cx="3232781" cy="1573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670800" imgH="3733800" progId="Prism9.Document">
                  <p:embed/>
                </p:oleObj>
              </mc:Choice>
              <mc:Fallback>
                <p:oleObj r:id="rId3" imgW="7670800" imgH="3733800" progId="Prism9.Document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D640199A-DD2A-C6FC-54BE-A3B7723D39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032" y="3478862"/>
                        <a:ext cx="3232781" cy="1573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uppo 7">
            <a:extLst>
              <a:ext uri="{FF2B5EF4-FFF2-40B4-BE49-F238E27FC236}">
                <a16:creationId xmlns:a16="http://schemas.microsoft.com/office/drawing/2014/main" id="{4291F7C2-1FEC-5596-72B5-AF8CFA6F7D36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9" name="Forma 8">
              <a:extLst>
                <a:ext uri="{FF2B5EF4-FFF2-40B4-BE49-F238E27FC236}">
                  <a16:creationId xmlns:a16="http://schemas.microsoft.com/office/drawing/2014/main" id="{9FFB6E2B-83AD-A06E-9ABA-FB47A791618B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2" name="Figura a mano libera 18">
              <a:extLst>
                <a:ext uri="{FF2B5EF4-FFF2-40B4-BE49-F238E27FC236}">
                  <a16:creationId xmlns:a16="http://schemas.microsoft.com/office/drawing/2014/main" id="{08A59CB4-ACB1-DDA6-5932-92516F37DEE0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3" name="Freccia ad arco 19">
            <a:extLst>
              <a:ext uri="{FF2B5EF4-FFF2-40B4-BE49-F238E27FC236}">
                <a16:creationId xmlns:a16="http://schemas.microsoft.com/office/drawing/2014/main" id="{12782B4E-C53D-43B7-D9FE-D28A0DA7C5F5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D3DC10C9-1070-4ACA-7ED4-12F38CF22314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3" name="Figura a mano libera 21">
            <a:extLst>
              <a:ext uri="{FF2B5EF4-FFF2-40B4-BE49-F238E27FC236}">
                <a16:creationId xmlns:a16="http://schemas.microsoft.com/office/drawing/2014/main" id="{ECD3A961-3D35-78EC-EB16-851F98BEDD2A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27" name="Figura a mano libera 26">
            <a:extLst>
              <a:ext uri="{FF2B5EF4-FFF2-40B4-BE49-F238E27FC236}">
                <a16:creationId xmlns:a16="http://schemas.microsoft.com/office/drawing/2014/main" id="{F1FC1B5A-7326-A398-AE26-6CD4D1BDC46F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8" name="Figura a mano libera 27">
            <a:extLst>
              <a:ext uri="{FF2B5EF4-FFF2-40B4-BE49-F238E27FC236}">
                <a16:creationId xmlns:a16="http://schemas.microsoft.com/office/drawing/2014/main" id="{0398EB99-D282-CD9F-C010-ED3079FF2B3D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4B849738-2B4F-57F4-064E-CEDD3A456B2D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EA3A537-FDB8-B4CB-E0CD-0CA380C8209B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61880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64435D13-F787-0A16-E48B-91B05A29D5EE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7" name="Forma 6">
              <a:extLst>
                <a:ext uri="{FF2B5EF4-FFF2-40B4-BE49-F238E27FC236}">
                  <a16:creationId xmlns:a16="http://schemas.microsoft.com/office/drawing/2014/main" id="{F3544ACA-E588-0A52-8C54-67580CDABCD8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8" name="Figura a mano libera 18">
              <a:extLst>
                <a:ext uri="{FF2B5EF4-FFF2-40B4-BE49-F238E27FC236}">
                  <a16:creationId xmlns:a16="http://schemas.microsoft.com/office/drawing/2014/main" id="{10DB7731-4B8D-8F35-699B-611AC1D9D7E2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9" name="Freccia ad arco 19">
            <a:extLst>
              <a:ext uri="{FF2B5EF4-FFF2-40B4-BE49-F238E27FC236}">
                <a16:creationId xmlns:a16="http://schemas.microsoft.com/office/drawing/2014/main" id="{AD250976-1344-A377-95F6-14BF5CF43843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2" name="Forma 11">
            <a:extLst>
              <a:ext uri="{FF2B5EF4-FFF2-40B4-BE49-F238E27FC236}">
                <a16:creationId xmlns:a16="http://schemas.microsoft.com/office/drawing/2014/main" id="{6D38F8AE-E1B2-6931-0FAF-3EC5CD9A0AF5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Figura a mano libera 21">
            <a:extLst>
              <a:ext uri="{FF2B5EF4-FFF2-40B4-BE49-F238E27FC236}">
                <a16:creationId xmlns:a16="http://schemas.microsoft.com/office/drawing/2014/main" id="{D9231C21-DE1D-EDAB-3EC1-5A89DA587B1C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14" name="Figura a mano libera 26">
            <a:extLst>
              <a:ext uri="{FF2B5EF4-FFF2-40B4-BE49-F238E27FC236}">
                <a16:creationId xmlns:a16="http://schemas.microsoft.com/office/drawing/2014/main" id="{12FDD161-D11D-686B-9EDA-C985B451824A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15" name="Figura a mano libera 27">
            <a:extLst>
              <a:ext uri="{FF2B5EF4-FFF2-40B4-BE49-F238E27FC236}">
                <a16:creationId xmlns:a16="http://schemas.microsoft.com/office/drawing/2014/main" id="{631DFEC4-1854-E4BF-6EE7-3D1AACD211B1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963C821-6EF9-326F-50A0-72B9BA3E2CB5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4B96284-3396-4DFF-109D-5BF947F495B3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280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633096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8304609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progetto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8319114" y="253512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specifica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pic>
        <p:nvPicPr>
          <p:cNvPr id="34" name="image1.png" descr="Immagine che contiene testo, Diagramma, linea, schermata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3606" y="3429000"/>
            <a:ext cx="3240962" cy="2343432"/>
          </a:xfrm>
          <a:prstGeom prst="rect">
            <a:avLst/>
          </a:prstGeom>
          <a:ln/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67456A35-C1D9-24EC-D815-B140DE95F2CA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17" name="Forma 16">
              <a:extLst>
                <a:ext uri="{FF2B5EF4-FFF2-40B4-BE49-F238E27FC236}">
                  <a16:creationId xmlns:a16="http://schemas.microsoft.com/office/drawing/2014/main" id="{0C5D9A34-3E1D-DE7D-0901-7A154C1FF74E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8" name="Figura a mano libera 18">
              <a:extLst>
                <a:ext uri="{FF2B5EF4-FFF2-40B4-BE49-F238E27FC236}">
                  <a16:creationId xmlns:a16="http://schemas.microsoft.com/office/drawing/2014/main" id="{B321BE6A-24E9-4E0C-89DA-B40F61E3876E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20" name="Freccia ad arco 19">
            <a:extLst>
              <a:ext uri="{FF2B5EF4-FFF2-40B4-BE49-F238E27FC236}">
                <a16:creationId xmlns:a16="http://schemas.microsoft.com/office/drawing/2014/main" id="{336F6502-E463-F4FF-0E81-BD2C8D713CFC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1" name="Forma 20">
            <a:extLst>
              <a:ext uri="{FF2B5EF4-FFF2-40B4-BE49-F238E27FC236}">
                <a16:creationId xmlns:a16="http://schemas.microsoft.com/office/drawing/2014/main" id="{EE916445-B8C1-0A15-C1CD-052B27CDC7FC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2" name="Figura a mano libera 21">
            <a:extLst>
              <a:ext uri="{FF2B5EF4-FFF2-40B4-BE49-F238E27FC236}">
                <a16:creationId xmlns:a16="http://schemas.microsoft.com/office/drawing/2014/main" id="{47773316-3A38-2E3F-11B0-33C061A5E1F9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23" name="Figura a mano libera 26">
            <a:extLst>
              <a:ext uri="{FF2B5EF4-FFF2-40B4-BE49-F238E27FC236}">
                <a16:creationId xmlns:a16="http://schemas.microsoft.com/office/drawing/2014/main" id="{9226ECC7-1238-BB48-5CE6-B80640D06FE4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24" name="Figura a mano libera 27">
            <a:extLst>
              <a:ext uri="{FF2B5EF4-FFF2-40B4-BE49-F238E27FC236}">
                <a16:creationId xmlns:a16="http://schemas.microsoft.com/office/drawing/2014/main" id="{099514AA-C676-A39F-1F40-49B1D1B137B9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D5E7FED0-875A-2857-0D5C-BE2570730CD8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4B10D813-4454-87E0-A0DC-39C13D4F34BC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49352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Progetto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8911044" y="3010033"/>
            <a:ext cx="551815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3200" b="1" dirty="0">
                <a:solidFill>
                  <a:srgbClr val="2B335C"/>
                </a:solidFill>
              </a:rPr>
              <a:t>16 IMPRESE</a:t>
            </a:r>
            <a:endParaRPr lang="it-IT" sz="3200" dirty="0">
              <a:solidFill>
                <a:srgbClr val="2B335C"/>
              </a:solidFill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9C26042-0A16-A5EA-9587-6DFE74B4A503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5" name="Forma 4">
              <a:extLst>
                <a:ext uri="{FF2B5EF4-FFF2-40B4-BE49-F238E27FC236}">
                  <a16:creationId xmlns:a16="http://schemas.microsoft.com/office/drawing/2014/main" id="{0E61F12A-E084-915F-0E15-D1C4BFFED37F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7" name="Figura a mano libera 18">
              <a:extLst>
                <a:ext uri="{FF2B5EF4-FFF2-40B4-BE49-F238E27FC236}">
                  <a16:creationId xmlns:a16="http://schemas.microsoft.com/office/drawing/2014/main" id="{F245BFB2-012B-5DFF-2FC3-848F21991564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8" name="Freccia ad arco 19">
            <a:extLst>
              <a:ext uri="{FF2B5EF4-FFF2-40B4-BE49-F238E27FC236}">
                <a16:creationId xmlns:a16="http://schemas.microsoft.com/office/drawing/2014/main" id="{18B28908-1BEA-64A1-7766-40EBC703D538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9" name="Forma 8">
            <a:extLst>
              <a:ext uri="{FF2B5EF4-FFF2-40B4-BE49-F238E27FC236}">
                <a16:creationId xmlns:a16="http://schemas.microsoft.com/office/drawing/2014/main" id="{6C802B19-A3AD-D4E6-287B-83FAD3EE5900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Figura a mano libera 21">
            <a:extLst>
              <a:ext uri="{FF2B5EF4-FFF2-40B4-BE49-F238E27FC236}">
                <a16:creationId xmlns:a16="http://schemas.microsoft.com/office/drawing/2014/main" id="{48173B6A-EFAD-8258-013F-E93CFF879B6A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2" name="Figura a mano libera 26">
            <a:extLst>
              <a:ext uri="{FF2B5EF4-FFF2-40B4-BE49-F238E27FC236}">
                <a16:creationId xmlns:a16="http://schemas.microsoft.com/office/drawing/2014/main" id="{D8D8F474-CB3A-CB1B-4DA2-A204B3F9326B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13" name="Figura a mano libera 27">
            <a:extLst>
              <a:ext uri="{FF2B5EF4-FFF2-40B4-BE49-F238E27FC236}">
                <a16:creationId xmlns:a16="http://schemas.microsoft.com/office/drawing/2014/main" id="{820F8906-39D4-A2A3-7B03-1EB511FA781C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896385F-9717-E079-52DF-E42A675F0456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2600951-E9A2-13BD-DD8D-88CADB988669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DBAC3A6-39A5-B23F-A08B-F9DE847C6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0653" y="1643479"/>
            <a:ext cx="3758983" cy="3758983"/>
          </a:xfrm>
          <a:custGeom>
            <a:avLst/>
            <a:gdLst>
              <a:gd name="connsiteX0" fmla="*/ 1792238 w 3057525"/>
              <a:gd name="connsiteY0" fmla="*/ 944531 h 3057525"/>
              <a:gd name="connsiteX1" fmla="*/ 1272385 w 3057525"/>
              <a:gd name="connsiteY1" fmla="*/ 1471854 h 3057525"/>
              <a:gd name="connsiteX2" fmla="*/ 1792238 w 3057525"/>
              <a:gd name="connsiteY2" fmla="*/ 1999177 h 3057525"/>
              <a:gd name="connsiteX3" fmla="*/ 2312091 w 3057525"/>
              <a:gd name="connsiteY3" fmla="*/ 1471854 h 3057525"/>
              <a:gd name="connsiteX4" fmla="*/ 1792238 w 3057525"/>
              <a:gd name="connsiteY4" fmla="*/ 944531 h 3057525"/>
              <a:gd name="connsiteX5" fmla="*/ 0 w 3057525"/>
              <a:gd name="connsiteY5" fmla="*/ 0 h 3057525"/>
              <a:gd name="connsiteX6" fmla="*/ 3057525 w 3057525"/>
              <a:gd name="connsiteY6" fmla="*/ 0 h 3057525"/>
              <a:gd name="connsiteX7" fmla="*/ 3057525 w 3057525"/>
              <a:gd name="connsiteY7" fmla="*/ 3057525 h 3057525"/>
              <a:gd name="connsiteX8" fmla="*/ 0 w 3057525"/>
              <a:gd name="connsiteY8" fmla="*/ 3057525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525" h="3057525">
                <a:moveTo>
                  <a:pt x="1792238" y="944531"/>
                </a:moveTo>
                <a:cubicBezTo>
                  <a:pt x="1505131" y="944531"/>
                  <a:pt x="1272385" y="1180622"/>
                  <a:pt x="1272385" y="1471854"/>
                </a:cubicBezTo>
                <a:cubicBezTo>
                  <a:pt x="1272385" y="1763086"/>
                  <a:pt x="1505131" y="1999177"/>
                  <a:pt x="1792238" y="1999177"/>
                </a:cubicBezTo>
                <a:cubicBezTo>
                  <a:pt x="2079345" y="1999177"/>
                  <a:pt x="2312091" y="1763086"/>
                  <a:pt x="2312091" y="1471854"/>
                </a:cubicBezTo>
                <a:cubicBezTo>
                  <a:pt x="2312091" y="1180622"/>
                  <a:pt x="2079345" y="944531"/>
                  <a:pt x="1792238" y="944531"/>
                </a:cubicBezTo>
                <a:close/>
                <a:moveTo>
                  <a:pt x="0" y="0"/>
                </a:moveTo>
                <a:lnTo>
                  <a:pt x="3057525" y="0"/>
                </a:lnTo>
                <a:lnTo>
                  <a:pt x="3057525" y="3057525"/>
                </a:lnTo>
                <a:lnTo>
                  <a:pt x="0" y="3057525"/>
                </a:lnTo>
                <a:close/>
              </a:path>
            </a:pathLst>
          </a:cu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A3E4DA3-6525-5F21-A168-92B992DF53C4}"/>
              </a:ext>
            </a:extLst>
          </p:cNvPr>
          <p:cNvSpPr txBox="1"/>
          <p:nvPr/>
        </p:nvSpPr>
        <p:spPr>
          <a:xfrm>
            <a:off x="2889616" y="4807431"/>
            <a:ext cx="551815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dirty="0">
                <a:solidFill>
                  <a:srgbClr val="2B335C"/>
                </a:solidFill>
              </a:rPr>
              <a:t>OBIETTIVI: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sz="2400" b="1" dirty="0">
                <a:solidFill>
                  <a:srgbClr val="2B335C"/>
                </a:solidFill>
              </a:rPr>
              <a:t>La sostenibilità per le imprese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sz="2400" b="1" dirty="0">
                <a:solidFill>
                  <a:srgbClr val="2B335C"/>
                </a:solidFill>
              </a:rPr>
              <a:t>Valutazione di un progetto green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1A2D54FB-69A0-C575-BF8E-639AF62761CF}"/>
              </a:ext>
            </a:extLst>
          </p:cNvPr>
          <p:cNvSpPr/>
          <p:nvPr/>
        </p:nvSpPr>
        <p:spPr>
          <a:xfrm>
            <a:off x="6015574" y="2891862"/>
            <a:ext cx="1537178" cy="111447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tx1"/>
                </a:solidFill>
              </a:rPr>
              <a:t>SICS</a:t>
            </a:r>
          </a:p>
        </p:txBody>
      </p:sp>
    </p:spTree>
    <p:extLst>
      <p:ext uri="{BB962C8B-B14F-4D97-AF65-F5344CB8AC3E}">
        <p14:creationId xmlns:p14="http://schemas.microsoft.com/office/powerpoint/2010/main" val="398312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graphicFrame>
        <p:nvGraphicFramePr>
          <p:cNvPr id="17" name="Tabel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726924"/>
              </p:ext>
            </p:extLst>
          </p:nvPr>
        </p:nvGraphicFramePr>
        <p:xfrm>
          <a:off x="3334823" y="1358919"/>
          <a:ext cx="6311155" cy="441325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6311155">
                  <a:extLst>
                    <a:ext uri="{9D8B030D-6E8A-4147-A177-3AD203B41FA5}">
                      <a16:colId xmlns:a16="http://schemas.microsoft.com/office/drawing/2014/main" val="4280485575"/>
                    </a:ext>
                  </a:extLst>
                </a:gridCol>
              </a:tblGrid>
              <a:tr h="2556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Salute e sicurezza nell’ambiente di lavoro</a:t>
                      </a:r>
                      <a:endParaRPr lang="it-IT" sz="1400" b="1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528949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Diritti Umani </a:t>
                      </a:r>
                      <a:endParaRPr lang="it-IT" sz="1400" b="1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566551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Sicurezza del prodotto e sicurezza stradale</a:t>
                      </a:r>
                      <a:endParaRPr lang="it-IT" sz="1400" b="1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941298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Gestione delle risorse idriche</a:t>
                      </a:r>
                      <a:endParaRPr lang="it-IT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491707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Gestione dei rifiuti </a:t>
                      </a:r>
                      <a:endParaRPr lang="it-IT" sz="1400" b="1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805840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Tutela della biodiversità</a:t>
                      </a:r>
                      <a:endParaRPr lang="it-IT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63806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Qualità dell’aria/Riduzione delle emissioni di CO2</a:t>
                      </a:r>
                      <a:endParaRPr lang="it-IT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902673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 </a:t>
                      </a:r>
                      <a:r>
                        <a:rPr lang="it-IT" sz="14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identity</a:t>
                      </a: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reputazione aziendale</a:t>
                      </a:r>
                      <a:endParaRPr lang="it-IT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2679862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Privacy clienti e protezione dati</a:t>
                      </a:r>
                      <a:endParaRPr lang="it-IT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045505"/>
                  </a:ext>
                </a:extLst>
              </a:tr>
              <a:tr h="5113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Supporto all’educazione (training dipendenti, partnership scuole ed università)</a:t>
                      </a:r>
                      <a:endParaRPr lang="it-IT" sz="1400" b="1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42068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</a:t>
                      </a:r>
                      <a:r>
                        <a:rPr lang="it-IT" sz="14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satisfaction</a:t>
                      </a:r>
                      <a:endParaRPr lang="it-IT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814722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ethics </a:t>
                      </a:r>
                      <a:endParaRPr lang="it-IT" sz="1400" b="1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756219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Protezione dell’ambiente</a:t>
                      </a:r>
                      <a:endParaRPr lang="it-IT" sz="1400" b="1" dirty="0">
                        <a:solidFill>
                          <a:schemeClr val="accent6"/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737142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 chain management</a:t>
                      </a:r>
                      <a:endParaRPr lang="it-IT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029245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Corporate governance</a:t>
                      </a:r>
                      <a:endParaRPr lang="it-IT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Garamond" panose="02020404030301010803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323085"/>
                  </a:ext>
                </a:extLst>
              </a:tr>
            </a:tbl>
          </a:graphicData>
        </a:graphic>
      </p:graphicFrame>
      <p:sp>
        <p:nvSpPr>
          <p:cNvPr id="18" name="CasellaDiTesto 17"/>
          <p:cNvSpPr txBox="1"/>
          <p:nvPr/>
        </p:nvSpPr>
        <p:spPr>
          <a:xfrm>
            <a:off x="9914107" y="1491080"/>
            <a:ext cx="55181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800" b="1" dirty="0">
                <a:solidFill>
                  <a:srgbClr val="2B335C"/>
                </a:solidFill>
              </a:rPr>
              <a:t>17 IMPRESE</a:t>
            </a:r>
            <a:endParaRPr lang="it-IT" sz="2800" dirty="0">
              <a:solidFill>
                <a:srgbClr val="2B335C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4EF4B62-C097-C08C-4C63-91D4341891BC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4" name="Forma 3">
              <a:extLst>
                <a:ext uri="{FF2B5EF4-FFF2-40B4-BE49-F238E27FC236}">
                  <a16:creationId xmlns:a16="http://schemas.microsoft.com/office/drawing/2014/main" id="{FC53A894-45B7-46DE-8EDC-EE93EA4F3CD5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5" name="Figura a mano libera 18">
              <a:extLst>
                <a:ext uri="{FF2B5EF4-FFF2-40B4-BE49-F238E27FC236}">
                  <a16:creationId xmlns:a16="http://schemas.microsoft.com/office/drawing/2014/main" id="{A814FC26-42CA-44FB-C151-E9F9A7274723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7" name="Freccia ad arco 19">
            <a:extLst>
              <a:ext uri="{FF2B5EF4-FFF2-40B4-BE49-F238E27FC236}">
                <a16:creationId xmlns:a16="http://schemas.microsoft.com/office/drawing/2014/main" id="{57E4CCA0-545B-38C4-F1E1-10E0A8EDE651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8" name="Forma 7">
            <a:extLst>
              <a:ext uri="{FF2B5EF4-FFF2-40B4-BE49-F238E27FC236}">
                <a16:creationId xmlns:a16="http://schemas.microsoft.com/office/drawing/2014/main" id="{7AF9D94D-975B-0473-B06E-882CA6A18A5A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Figura a mano libera 21">
            <a:extLst>
              <a:ext uri="{FF2B5EF4-FFF2-40B4-BE49-F238E27FC236}">
                <a16:creationId xmlns:a16="http://schemas.microsoft.com/office/drawing/2014/main" id="{24E66CDB-4D25-F007-F882-5C0BB00D7F81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1" name="Figura a mano libera 26">
            <a:extLst>
              <a:ext uri="{FF2B5EF4-FFF2-40B4-BE49-F238E27FC236}">
                <a16:creationId xmlns:a16="http://schemas.microsoft.com/office/drawing/2014/main" id="{9F7008C0-E26F-ADE5-C67D-1678BF923AFE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12" name="Figura a mano libera 27">
            <a:extLst>
              <a:ext uri="{FF2B5EF4-FFF2-40B4-BE49-F238E27FC236}">
                <a16:creationId xmlns:a16="http://schemas.microsoft.com/office/drawing/2014/main" id="{50F0D80E-9515-D4DA-22C2-89D4EF0B21B3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70AA89-0B1D-49F1-1B5D-6A5704B271E5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</p:spTree>
    <p:extLst>
      <p:ext uri="{BB962C8B-B14F-4D97-AF65-F5344CB8AC3E}">
        <p14:creationId xmlns:p14="http://schemas.microsoft.com/office/powerpoint/2010/main" val="69843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7896818" y="1961800"/>
            <a:ext cx="2025144" cy="671849"/>
          </a:xfrm>
          <a:prstGeom prst="roundRect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/>
              <a:t>FUTURO</a:t>
            </a:r>
          </a:p>
        </p:txBody>
      </p:sp>
      <p:sp>
        <p:nvSpPr>
          <p:cNvPr id="7" name="Ovale 6"/>
          <p:cNvSpPr/>
          <p:nvPr/>
        </p:nvSpPr>
        <p:spPr>
          <a:xfrm>
            <a:off x="4009574" y="2069855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1</a:t>
            </a:r>
          </a:p>
        </p:txBody>
      </p:sp>
      <p:sp>
        <p:nvSpPr>
          <p:cNvPr id="31" name="Ovale 30"/>
          <p:cNvSpPr/>
          <p:nvPr/>
        </p:nvSpPr>
        <p:spPr>
          <a:xfrm>
            <a:off x="4009573" y="3184052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/>
              <a:t>2</a:t>
            </a:r>
          </a:p>
        </p:txBody>
      </p:sp>
      <p:sp>
        <p:nvSpPr>
          <p:cNvPr id="32" name="Ovale 31"/>
          <p:cNvSpPr/>
          <p:nvPr/>
        </p:nvSpPr>
        <p:spPr>
          <a:xfrm>
            <a:off x="4009573" y="4338264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3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86E40FD-42C4-B452-E1D2-49B571352EE6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D4A60D16-C9CE-6CFC-4FC2-8AFA7F273E79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779F57E4-A8F2-FDA1-4F1B-25C810409FDD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1" name="Freccia ad arco 19">
            <a:extLst>
              <a:ext uri="{FF2B5EF4-FFF2-40B4-BE49-F238E27FC236}">
                <a16:creationId xmlns:a16="http://schemas.microsoft.com/office/drawing/2014/main" id="{7815A03D-CCBA-F1B5-7211-B2D9E9061842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2" name="Forma 11">
            <a:extLst>
              <a:ext uri="{FF2B5EF4-FFF2-40B4-BE49-F238E27FC236}">
                <a16:creationId xmlns:a16="http://schemas.microsoft.com/office/drawing/2014/main" id="{6DEE6FBC-0958-998C-D789-0BC9FE0B1CC3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Figura a mano libera 21">
            <a:extLst>
              <a:ext uri="{FF2B5EF4-FFF2-40B4-BE49-F238E27FC236}">
                <a16:creationId xmlns:a16="http://schemas.microsoft.com/office/drawing/2014/main" id="{06287A76-2377-1C99-D72B-8E5B5300519E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4" name="Figura a mano libera 26">
            <a:extLst>
              <a:ext uri="{FF2B5EF4-FFF2-40B4-BE49-F238E27FC236}">
                <a16:creationId xmlns:a16="http://schemas.microsoft.com/office/drawing/2014/main" id="{ED9715BD-7C1D-1C1E-C7F8-88DE5F4A07FD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F3AAE4B5-A260-BE6F-519A-E8F103B173AF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E94F8EE-9F1A-E9BA-FD40-1294029F66EF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18" name="Freccia a pentagono 17">
            <a:extLst>
              <a:ext uri="{FF2B5EF4-FFF2-40B4-BE49-F238E27FC236}">
                <a16:creationId xmlns:a16="http://schemas.microsoft.com/office/drawing/2014/main" id="{7DDB81EE-5F13-5A84-CC34-DE8B306BC65A}"/>
              </a:ext>
            </a:extLst>
          </p:cNvPr>
          <p:cNvSpPr/>
          <p:nvPr/>
        </p:nvSpPr>
        <p:spPr>
          <a:xfrm>
            <a:off x="5260605" y="202033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IMPORTANZA</a:t>
            </a:r>
          </a:p>
        </p:txBody>
      </p:sp>
      <p:sp>
        <p:nvSpPr>
          <p:cNvPr id="21" name="Rettangolo arrotondato 4">
            <a:extLst>
              <a:ext uri="{FF2B5EF4-FFF2-40B4-BE49-F238E27FC236}">
                <a16:creationId xmlns:a16="http://schemas.microsoft.com/office/drawing/2014/main" id="{3519B71F-FCB9-2D2A-78C4-9640245457E8}"/>
              </a:ext>
            </a:extLst>
          </p:cNvPr>
          <p:cNvSpPr/>
          <p:nvPr/>
        </p:nvSpPr>
        <p:spPr>
          <a:xfrm>
            <a:off x="7896818" y="3086871"/>
            <a:ext cx="2025144" cy="671849"/>
          </a:xfrm>
          <a:prstGeom prst="roundRect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PASSATO</a:t>
            </a:r>
          </a:p>
        </p:txBody>
      </p:sp>
      <p:sp>
        <p:nvSpPr>
          <p:cNvPr id="22" name="Freccia a pentagono 21">
            <a:extLst>
              <a:ext uri="{FF2B5EF4-FFF2-40B4-BE49-F238E27FC236}">
                <a16:creationId xmlns:a16="http://schemas.microsoft.com/office/drawing/2014/main" id="{AFC5883D-B926-5EDD-B670-84720D4432D3}"/>
              </a:ext>
            </a:extLst>
          </p:cNvPr>
          <p:cNvSpPr/>
          <p:nvPr/>
        </p:nvSpPr>
        <p:spPr>
          <a:xfrm>
            <a:off x="5260604" y="3126192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GESTIONE</a:t>
            </a:r>
          </a:p>
        </p:txBody>
      </p:sp>
      <p:sp>
        <p:nvSpPr>
          <p:cNvPr id="33" name="Rettangolo arrotondato 4">
            <a:extLst>
              <a:ext uri="{FF2B5EF4-FFF2-40B4-BE49-F238E27FC236}">
                <a16:creationId xmlns:a16="http://schemas.microsoft.com/office/drawing/2014/main" id="{0F0CE0D2-FB02-5DE1-F2EF-D1C420937BD8}"/>
              </a:ext>
            </a:extLst>
          </p:cNvPr>
          <p:cNvSpPr/>
          <p:nvPr/>
        </p:nvSpPr>
        <p:spPr>
          <a:xfrm>
            <a:off x="7896817" y="4220308"/>
            <a:ext cx="2025144" cy="671849"/>
          </a:xfrm>
          <a:prstGeom prst="roundRect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PRESENTE</a:t>
            </a:r>
          </a:p>
        </p:txBody>
      </p:sp>
      <p:sp>
        <p:nvSpPr>
          <p:cNvPr id="34" name="Freccia a pentagono 33">
            <a:extLst>
              <a:ext uri="{FF2B5EF4-FFF2-40B4-BE49-F238E27FC236}">
                <a16:creationId xmlns:a16="http://schemas.microsoft.com/office/drawing/2014/main" id="{6366C090-70A5-2228-759E-0071B569FDA8}"/>
              </a:ext>
            </a:extLst>
          </p:cNvPr>
          <p:cNvSpPr/>
          <p:nvPr/>
        </p:nvSpPr>
        <p:spPr>
          <a:xfrm>
            <a:off x="5260604" y="4281538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URGENZA</a:t>
            </a:r>
          </a:p>
        </p:txBody>
      </p:sp>
    </p:spTree>
    <p:extLst>
      <p:ext uri="{BB962C8B-B14F-4D97-AF65-F5344CB8AC3E}">
        <p14:creationId xmlns:p14="http://schemas.microsoft.com/office/powerpoint/2010/main" val="10675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21" grpId="0" animBg="1"/>
      <p:bldP spid="22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98" y="3263471"/>
            <a:ext cx="2738640" cy="2004026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A47E4B98-EF62-3A8B-C7EF-DCBCE959B526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6B6D9E34-EF2D-D1F1-8395-87F0C0650B1D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860DB339-C698-F85D-523F-CA4DA72B5E9F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AF8320EF-539E-2614-50F5-30EC69BB443A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7DF8ECC4-EDD9-526D-AF15-D386E8D2CC29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0CC49E7B-BCF9-8AF7-1DAE-2042E6FD2447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D904ECAF-1BDA-19FC-B1B3-448235E70900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6671C830-E83F-DE78-772C-FD041CD6C4B2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C892E19-9B7D-0FB3-525E-676FB867BD77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</p:spTree>
    <p:extLst>
      <p:ext uri="{BB962C8B-B14F-4D97-AF65-F5344CB8AC3E}">
        <p14:creationId xmlns:p14="http://schemas.microsoft.com/office/powerpoint/2010/main" val="4916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9288"/>
          <a:stretch/>
        </p:blipFill>
        <p:spPr>
          <a:xfrm>
            <a:off x="5823799" y="1337321"/>
            <a:ext cx="6249216" cy="4620962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3375432" y="2288948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SICUREZZA SUL LAVORO</a:t>
            </a:r>
          </a:p>
        </p:txBody>
      </p:sp>
      <p:sp>
        <p:nvSpPr>
          <p:cNvPr id="34" name="Rettangolo arrotondato 33"/>
          <p:cNvSpPr/>
          <p:nvPr/>
        </p:nvSpPr>
        <p:spPr>
          <a:xfrm>
            <a:off x="3381868" y="2766135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SICUREZZA PRODOTTO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3381868" y="3228168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CUST. SATISFACTION</a:t>
            </a:r>
          </a:p>
        </p:txBody>
      </p:sp>
      <p:sp>
        <p:nvSpPr>
          <p:cNvPr id="36" name="Rettangolo arrotondato 35"/>
          <p:cNvSpPr/>
          <p:nvPr/>
        </p:nvSpPr>
        <p:spPr>
          <a:xfrm>
            <a:off x="3375432" y="3698065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QUALITÀ DELL’ARIA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3375432" y="4432837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PRIVACY CLIENTI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3381868" y="4905073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RISORSE IDRICHE</a:t>
            </a:r>
          </a:p>
        </p:txBody>
      </p:sp>
      <p:sp>
        <p:nvSpPr>
          <p:cNvPr id="40" name="Rettangolo arrotondato 39"/>
          <p:cNvSpPr/>
          <p:nvPr/>
        </p:nvSpPr>
        <p:spPr>
          <a:xfrm>
            <a:off x="3381868" y="5377309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BIODIVERSITÀ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8413866" y="3127688"/>
            <a:ext cx="510480" cy="213905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arrotondato 41"/>
          <p:cNvSpPr/>
          <p:nvPr/>
        </p:nvSpPr>
        <p:spPr>
          <a:xfrm>
            <a:off x="9724788" y="3129308"/>
            <a:ext cx="501532" cy="21066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arrotondato 43"/>
          <p:cNvSpPr/>
          <p:nvPr/>
        </p:nvSpPr>
        <p:spPr>
          <a:xfrm>
            <a:off x="8417095" y="2606212"/>
            <a:ext cx="501532" cy="213904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arrotondato 44"/>
          <p:cNvSpPr/>
          <p:nvPr/>
        </p:nvSpPr>
        <p:spPr>
          <a:xfrm>
            <a:off x="9733735" y="2604078"/>
            <a:ext cx="501533" cy="207736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arrotondato 45"/>
          <p:cNvSpPr/>
          <p:nvPr/>
        </p:nvSpPr>
        <p:spPr>
          <a:xfrm>
            <a:off x="8413866" y="4177463"/>
            <a:ext cx="501531" cy="21390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arrotondato 46"/>
          <p:cNvSpPr/>
          <p:nvPr/>
        </p:nvSpPr>
        <p:spPr>
          <a:xfrm>
            <a:off x="9733737" y="4175927"/>
            <a:ext cx="501531" cy="21806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/>
          <p:cNvSpPr/>
          <p:nvPr/>
        </p:nvSpPr>
        <p:spPr>
          <a:xfrm>
            <a:off x="8413866" y="5242867"/>
            <a:ext cx="470000" cy="21390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arrotondato 48"/>
          <p:cNvSpPr/>
          <p:nvPr/>
        </p:nvSpPr>
        <p:spPr>
          <a:xfrm>
            <a:off x="9733734" y="5238705"/>
            <a:ext cx="501529" cy="218065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arrotondato 49"/>
          <p:cNvSpPr/>
          <p:nvPr/>
        </p:nvSpPr>
        <p:spPr>
          <a:xfrm>
            <a:off x="8413866" y="4976152"/>
            <a:ext cx="470000" cy="21390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Rettangolo arrotondato 50"/>
          <p:cNvSpPr/>
          <p:nvPr/>
        </p:nvSpPr>
        <p:spPr>
          <a:xfrm>
            <a:off x="9733735" y="4976152"/>
            <a:ext cx="501530" cy="21066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arrotondato 51"/>
          <p:cNvSpPr/>
          <p:nvPr/>
        </p:nvSpPr>
        <p:spPr>
          <a:xfrm>
            <a:off x="8417095" y="2869118"/>
            <a:ext cx="501533" cy="213904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Rettangolo arrotondato 53"/>
          <p:cNvSpPr/>
          <p:nvPr/>
        </p:nvSpPr>
        <p:spPr>
          <a:xfrm>
            <a:off x="9720313" y="2873123"/>
            <a:ext cx="510481" cy="218064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Rettangolo arrotondato 54"/>
          <p:cNvSpPr/>
          <p:nvPr/>
        </p:nvSpPr>
        <p:spPr>
          <a:xfrm>
            <a:off x="8417095" y="1820557"/>
            <a:ext cx="501532" cy="213904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arrotondato 55"/>
          <p:cNvSpPr/>
          <p:nvPr/>
        </p:nvSpPr>
        <p:spPr>
          <a:xfrm>
            <a:off x="9724788" y="1816397"/>
            <a:ext cx="501532" cy="218064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1D4A6EF7-4E36-2061-17C8-158EC46CC5E5}"/>
              </a:ext>
            </a:extLst>
          </p:cNvPr>
          <p:cNvSpPr/>
          <p:nvPr/>
        </p:nvSpPr>
        <p:spPr>
          <a:xfrm>
            <a:off x="2834396" y="1528988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1</a:t>
            </a:r>
          </a:p>
        </p:txBody>
      </p:sp>
      <p:sp>
        <p:nvSpPr>
          <p:cNvPr id="5" name="Freccia a pentagono 4">
            <a:extLst>
              <a:ext uri="{FF2B5EF4-FFF2-40B4-BE49-F238E27FC236}">
                <a16:creationId xmlns:a16="http://schemas.microsoft.com/office/drawing/2014/main" id="{5D629497-B24B-0F83-0E9A-960866C6DAA9}"/>
              </a:ext>
            </a:extLst>
          </p:cNvPr>
          <p:cNvSpPr/>
          <p:nvPr/>
        </p:nvSpPr>
        <p:spPr>
          <a:xfrm>
            <a:off x="3493721" y="149108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IMPORTANZA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97B65714-063E-4D4C-1486-622404B9C2CB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199075C5-5467-9F83-87FF-F0301E3413A0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18">
              <a:extLst>
                <a:ext uri="{FF2B5EF4-FFF2-40B4-BE49-F238E27FC236}">
                  <a16:creationId xmlns:a16="http://schemas.microsoft.com/office/drawing/2014/main" id="{1DAF0286-8508-4BA8-31CE-5F1CC3860AC0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4" name="Freccia ad arco 19">
            <a:extLst>
              <a:ext uri="{FF2B5EF4-FFF2-40B4-BE49-F238E27FC236}">
                <a16:creationId xmlns:a16="http://schemas.microsoft.com/office/drawing/2014/main" id="{92508E92-DE72-C23A-C9F8-B453D48E669B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FBBF85C4-143D-14A7-BFBA-D703E63427DD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Figura a mano libera 21">
            <a:extLst>
              <a:ext uri="{FF2B5EF4-FFF2-40B4-BE49-F238E27FC236}">
                <a16:creationId xmlns:a16="http://schemas.microsoft.com/office/drawing/2014/main" id="{B414DCAE-5EEF-46D2-EEE0-667DBE162177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8" name="Figura a mano libera 26">
            <a:extLst>
              <a:ext uri="{FF2B5EF4-FFF2-40B4-BE49-F238E27FC236}">
                <a16:creationId xmlns:a16="http://schemas.microsoft.com/office/drawing/2014/main" id="{A8F913A0-A0EB-5844-B2BF-165EFCA98163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0" name="Figura a mano libera 27">
            <a:extLst>
              <a:ext uri="{FF2B5EF4-FFF2-40B4-BE49-F238E27FC236}">
                <a16:creationId xmlns:a16="http://schemas.microsoft.com/office/drawing/2014/main" id="{4C4C364F-D000-7EC9-3F2E-E8EC39854CA9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F79D7EB-EE60-1A9B-D99F-1B2942F76F09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EFABC89-0D6F-B328-591D-6DA2AD34EFF9}"/>
              </a:ext>
            </a:extLst>
          </p:cNvPr>
          <p:cNvSpPr txBox="1"/>
          <p:nvPr/>
        </p:nvSpPr>
        <p:spPr>
          <a:xfrm>
            <a:off x="3988721" y="4073708"/>
            <a:ext cx="8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…</a:t>
            </a:r>
          </a:p>
        </p:txBody>
      </p:sp>
      <p:sp>
        <p:nvSpPr>
          <p:cNvPr id="23" name="Freccia bidirezionale verticale 22">
            <a:extLst>
              <a:ext uri="{FF2B5EF4-FFF2-40B4-BE49-F238E27FC236}">
                <a16:creationId xmlns:a16="http://schemas.microsoft.com/office/drawing/2014/main" id="{57FFA3BD-AC6E-C6B0-BFE6-C615D3F9592D}"/>
              </a:ext>
            </a:extLst>
          </p:cNvPr>
          <p:cNvSpPr/>
          <p:nvPr/>
        </p:nvSpPr>
        <p:spPr>
          <a:xfrm>
            <a:off x="3006161" y="2283222"/>
            <a:ext cx="286426" cy="3571949"/>
          </a:xfrm>
          <a:prstGeom prst="upDownArrow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00B05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815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9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22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magine 4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 r="9211"/>
          <a:stretch/>
        </p:blipFill>
        <p:spPr>
          <a:xfrm>
            <a:off x="5780041" y="1337321"/>
            <a:ext cx="6279467" cy="4626848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3387917" y="2283222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SICUREZZA SUL LAVORO</a:t>
            </a:r>
          </a:p>
        </p:txBody>
      </p:sp>
      <p:sp>
        <p:nvSpPr>
          <p:cNvPr id="34" name="Rettangolo arrotondato 33"/>
          <p:cNvSpPr/>
          <p:nvPr/>
        </p:nvSpPr>
        <p:spPr>
          <a:xfrm>
            <a:off x="3390508" y="2750668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SICUREZZA PRODOTTO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3387917" y="3211707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CUST. SATISFACTION</a:t>
            </a:r>
          </a:p>
        </p:txBody>
      </p:sp>
      <p:sp>
        <p:nvSpPr>
          <p:cNvPr id="36" name="Rettangolo arrotondato 35"/>
          <p:cNvSpPr/>
          <p:nvPr/>
        </p:nvSpPr>
        <p:spPr>
          <a:xfrm>
            <a:off x="3387917" y="3677757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RIFIUTI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3391523" y="4413698"/>
            <a:ext cx="2065322" cy="47786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DIRITTI UMANI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3387917" y="4890309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RISORSE IDRICHE</a:t>
            </a:r>
          </a:p>
        </p:txBody>
      </p:sp>
      <p:sp>
        <p:nvSpPr>
          <p:cNvPr id="40" name="Rettangolo arrotondato 39"/>
          <p:cNvSpPr/>
          <p:nvPr/>
        </p:nvSpPr>
        <p:spPr>
          <a:xfrm>
            <a:off x="3391523" y="5366920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BIODIVERSITÀ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8355239" y="3138492"/>
            <a:ext cx="537406" cy="21399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arrotondato 41"/>
          <p:cNvSpPr/>
          <p:nvPr/>
        </p:nvSpPr>
        <p:spPr>
          <a:xfrm>
            <a:off x="9683771" y="3138492"/>
            <a:ext cx="537406" cy="219677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arrotondato 43"/>
          <p:cNvSpPr/>
          <p:nvPr/>
        </p:nvSpPr>
        <p:spPr>
          <a:xfrm>
            <a:off x="8355239" y="2610724"/>
            <a:ext cx="537406" cy="213989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arrotondato 44"/>
          <p:cNvSpPr/>
          <p:nvPr/>
        </p:nvSpPr>
        <p:spPr>
          <a:xfrm>
            <a:off x="9685308" y="2610778"/>
            <a:ext cx="542053" cy="217571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arrotondato 45"/>
          <p:cNvSpPr/>
          <p:nvPr/>
        </p:nvSpPr>
        <p:spPr>
          <a:xfrm>
            <a:off x="8364308" y="4185968"/>
            <a:ext cx="537407" cy="21931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arrotondato 46"/>
          <p:cNvSpPr/>
          <p:nvPr/>
        </p:nvSpPr>
        <p:spPr>
          <a:xfrm>
            <a:off x="9683771" y="4185968"/>
            <a:ext cx="545271" cy="219677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/>
          <p:cNvSpPr/>
          <p:nvPr/>
        </p:nvSpPr>
        <p:spPr>
          <a:xfrm>
            <a:off x="8364308" y="5238772"/>
            <a:ext cx="537407" cy="21931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arrotondato 48"/>
          <p:cNvSpPr/>
          <p:nvPr/>
        </p:nvSpPr>
        <p:spPr>
          <a:xfrm>
            <a:off x="9691634" y="5232700"/>
            <a:ext cx="537408" cy="21931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arrotondato 49"/>
          <p:cNvSpPr/>
          <p:nvPr/>
        </p:nvSpPr>
        <p:spPr>
          <a:xfrm>
            <a:off x="8364309" y="3662313"/>
            <a:ext cx="537406" cy="21596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Rettangolo arrotondato 50"/>
          <p:cNvSpPr/>
          <p:nvPr/>
        </p:nvSpPr>
        <p:spPr>
          <a:xfrm>
            <a:off x="9683771" y="3662313"/>
            <a:ext cx="542054" cy="21276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arrotondato 51"/>
          <p:cNvSpPr/>
          <p:nvPr/>
        </p:nvSpPr>
        <p:spPr>
          <a:xfrm>
            <a:off x="8355239" y="2349972"/>
            <a:ext cx="537406" cy="213988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Rettangolo arrotondato 53"/>
          <p:cNvSpPr/>
          <p:nvPr/>
        </p:nvSpPr>
        <p:spPr>
          <a:xfrm>
            <a:off x="9689955" y="2354031"/>
            <a:ext cx="537406" cy="213988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Rettangolo arrotondato 54"/>
          <p:cNvSpPr/>
          <p:nvPr/>
        </p:nvSpPr>
        <p:spPr>
          <a:xfrm>
            <a:off x="8355239" y="1826317"/>
            <a:ext cx="537406" cy="213988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arrotondato 55"/>
          <p:cNvSpPr/>
          <p:nvPr/>
        </p:nvSpPr>
        <p:spPr>
          <a:xfrm>
            <a:off x="9689955" y="1826317"/>
            <a:ext cx="537407" cy="213988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422704DA-9D24-00A4-41DA-02129A2095CA}"/>
              </a:ext>
            </a:extLst>
          </p:cNvPr>
          <p:cNvSpPr/>
          <p:nvPr/>
        </p:nvSpPr>
        <p:spPr>
          <a:xfrm>
            <a:off x="2834396" y="1528988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2</a:t>
            </a:r>
          </a:p>
        </p:txBody>
      </p:sp>
      <p:sp>
        <p:nvSpPr>
          <p:cNvPr id="4" name="Freccia a pentagono 3">
            <a:extLst>
              <a:ext uri="{FF2B5EF4-FFF2-40B4-BE49-F238E27FC236}">
                <a16:creationId xmlns:a16="http://schemas.microsoft.com/office/drawing/2014/main" id="{66567E5A-186E-E100-AC20-E0047A339B23}"/>
              </a:ext>
            </a:extLst>
          </p:cNvPr>
          <p:cNvSpPr/>
          <p:nvPr/>
        </p:nvSpPr>
        <p:spPr>
          <a:xfrm>
            <a:off x="3493721" y="149108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GESTIONE</a:t>
            </a: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237803A-D54D-81BB-FA38-4A18CC265823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23" name="Forma 22">
              <a:extLst>
                <a:ext uri="{FF2B5EF4-FFF2-40B4-BE49-F238E27FC236}">
                  <a16:creationId xmlns:a16="http://schemas.microsoft.com/office/drawing/2014/main" id="{4F2A880B-5807-1BAB-6222-3BA40B64DCAD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30" name="Figura a mano libera 18">
              <a:extLst>
                <a:ext uri="{FF2B5EF4-FFF2-40B4-BE49-F238E27FC236}">
                  <a16:creationId xmlns:a16="http://schemas.microsoft.com/office/drawing/2014/main" id="{C5A05BA3-BF5F-A336-1A61-806556687F47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31" name="Freccia ad arco 19">
            <a:extLst>
              <a:ext uri="{FF2B5EF4-FFF2-40B4-BE49-F238E27FC236}">
                <a16:creationId xmlns:a16="http://schemas.microsoft.com/office/drawing/2014/main" id="{886B3B49-416F-178D-6E2B-D31E9FB81756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32" name="Forma 31">
            <a:extLst>
              <a:ext uri="{FF2B5EF4-FFF2-40B4-BE49-F238E27FC236}">
                <a16:creationId xmlns:a16="http://schemas.microsoft.com/office/drawing/2014/main" id="{E689AB11-643D-8C3C-7ECD-A544F378E4FC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3" name="Figura a mano libera 21">
            <a:extLst>
              <a:ext uri="{FF2B5EF4-FFF2-40B4-BE49-F238E27FC236}">
                <a16:creationId xmlns:a16="http://schemas.microsoft.com/office/drawing/2014/main" id="{5DDC4D3F-3CD4-62B2-39BD-647BBE328C2F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53" name="Figura a mano libera 26">
            <a:extLst>
              <a:ext uri="{FF2B5EF4-FFF2-40B4-BE49-F238E27FC236}">
                <a16:creationId xmlns:a16="http://schemas.microsoft.com/office/drawing/2014/main" id="{3481459E-4C4D-BAB7-C671-FDF60C659C2C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57" name="Figura a mano libera 27">
            <a:extLst>
              <a:ext uri="{FF2B5EF4-FFF2-40B4-BE49-F238E27FC236}">
                <a16:creationId xmlns:a16="http://schemas.microsoft.com/office/drawing/2014/main" id="{AA1234E4-76B6-C872-7683-5BE55AED9A33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68D3F822-325E-FD7F-888F-BAE139E5AAC1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59" name="Freccia bidirezionale verticale 58">
            <a:extLst>
              <a:ext uri="{FF2B5EF4-FFF2-40B4-BE49-F238E27FC236}">
                <a16:creationId xmlns:a16="http://schemas.microsoft.com/office/drawing/2014/main" id="{A802D8D6-4FE2-1455-8050-0A7CEC9DFFFE}"/>
              </a:ext>
            </a:extLst>
          </p:cNvPr>
          <p:cNvSpPr/>
          <p:nvPr/>
        </p:nvSpPr>
        <p:spPr>
          <a:xfrm>
            <a:off x="3006161" y="2283222"/>
            <a:ext cx="286426" cy="3571949"/>
          </a:xfrm>
          <a:prstGeom prst="upDownArrow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00B05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C13775B4-CBE7-7E9C-ACAD-498D9AD06DB6}"/>
              </a:ext>
            </a:extLst>
          </p:cNvPr>
          <p:cNvSpPr txBox="1"/>
          <p:nvPr/>
        </p:nvSpPr>
        <p:spPr>
          <a:xfrm>
            <a:off x="3999045" y="4030517"/>
            <a:ext cx="8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8960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9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9" grpId="0" animBg="1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pic>
        <p:nvPicPr>
          <p:cNvPr id="33" name="image15.pn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2588" y="1350990"/>
            <a:ext cx="5844300" cy="4095369"/>
          </a:xfrm>
          <a:prstGeom prst="rect">
            <a:avLst/>
          </a:prstGeom>
          <a:ln/>
        </p:spPr>
      </p:pic>
      <p:sp>
        <p:nvSpPr>
          <p:cNvPr id="9" name="Ovale 8"/>
          <p:cNvSpPr/>
          <p:nvPr/>
        </p:nvSpPr>
        <p:spPr>
          <a:xfrm>
            <a:off x="8050697" y="1835143"/>
            <a:ext cx="1548384" cy="657648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e 33"/>
          <p:cNvSpPr/>
          <p:nvPr/>
        </p:nvSpPr>
        <p:spPr>
          <a:xfrm>
            <a:off x="6787578" y="2552403"/>
            <a:ext cx="2657061" cy="938481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Ovale 34"/>
          <p:cNvSpPr/>
          <p:nvPr/>
        </p:nvSpPr>
        <p:spPr>
          <a:xfrm>
            <a:off x="5864088" y="4328830"/>
            <a:ext cx="1185430" cy="447183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Ovale 35"/>
          <p:cNvSpPr/>
          <p:nvPr/>
        </p:nvSpPr>
        <p:spPr>
          <a:xfrm>
            <a:off x="6281531" y="3389386"/>
            <a:ext cx="1947472" cy="628073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pentagono 7">
            <a:extLst>
              <a:ext uri="{FF2B5EF4-FFF2-40B4-BE49-F238E27FC236}">
                <a16:creationId xmlns:a16="http://schemas.microsoft.com/office/drawing/2014/main" id="{DDE9124C-1E96-5128-034D-72A69518EC04}"/>
              </a:ext>
            </a:extLst>
          </p:cNvPr>
          <p:cNvSpPr/>
          <p:nvPr/>
        </p:nvSpPr>
        <p:spPr>
          <a:xfrm rot="16200000">
            <a:off x="2688708" y="2821151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GESTIONE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A8CAFF94-8A01-1A85-3F47-680AA32026DF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E630A29E-1E58-7B29-6FFD-22C0724B0F90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18">
              <a:extLst>
                <a:ext uri="{FF2B5EF4-FFF2-40B4-BE49-F238E27FC236}">
                  <a16:creationId xmlns:a16="http://schemas.microsoft.com/office/drawing/2014/main" id="{44A1C620-B7EC-B7C8-1801-5964499222E0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4" name="Freccia ad arco 19">
            <a:extLst>
              <a:ext uri="{FF2B5EF4-FFF2-40B4-BE49-F238E27FC236}">
                <a16:creationId xmlns:a16="http://schemas.microsoft.com/office/drawing/2014/main" id="{99D46716-CEC8-0B51-973A-72094DA01D21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18257554-823F-9EF4-FC60-431641079AE7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Figura a mano libera 21">
            <a:extLst>
              <a:ext uri="{FF2B5EF4-FFF2-40B4-BE49-F238E27FC236}">
                <a16:creationId xmlns:a16="http://schemas.microsoft.com/office/drawing/2014/main" id="{176B3A67-41F1-DA50-0598-238453867C3B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8" name="Figura a mano libera 26">
            <a:extLst>
              <a:ext uri="{FF2B5EF4-FFF2-40B4-BE49-F238E27FC236}">
                <a16:creationId xmlns:a16="http://schemas.microsoft.com/office/drawing/2014/main" id="{ACC75851-41E8-6D89-9682-36EAC90F8084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0" name="Figura a mano libera 27">
            <a:extLst>
              <a:ext uri="{FF2B5EF4-FFF2-40B4-BE49-F238E27FC236}">
                <a16:creationId xmlns:a16="http://schemas.microsoft.com/office/drawing/2014/main" id="{DE6FD7D9-AA88-61A4-2592-86B11C757C88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17724AF-13FB-98D4-D52C-C519B53E3226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22" name="Freccia a pentagono 21">
            <a:extLst>
              <a:ext uri="{FF2B5EF4-FFF2-40B4-BE49-F238E27FC236}">
                <a16:creationId xmlns:a16="http://schemas.microsoft.com/office/drawing/2014/main" id="{46AFE144-77A0-B04E-C4EF-1DEA564F9752}"/>
              </a:ext>
            </a:extLst>
          </p:cNvPr>
          <p:cNvSpPr/>
          <p:nvPr/>
        </p:nvSpPr>
        <p:spPr>
          <a:xfrm>
            <a:off x="5783729" y="5431581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IMPORTANZA</a:t>
            </a:r>
          </a:p>
        </p:txBody>
      </p:sp>
    </p:spTree>
    <p:extLst>
      <p:ext uri="{BB962C8B-B14F-4D97-AF65-F5344CB8AC3E}">
        <p14:creationId xmlns:p14="http://schemas.microsoft.com/office/powerpoint/2010/main" val="3882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4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895"/>
          <a:stretch/>
        </p:blipFill>
        <p:spPr>
          <a:xfrm>
            <a:off x="5724939" y="1348860"/>
            <a:ext cx="6341165" cy="4627507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3413843" y="2283222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SICUREZZA SUL LAVORO</a:t>
            </a:r>
          </a:p>
        </p:txBody>
      </p:sp>
      <p:sp>
        <p:nvSpPr>
          <p:cNvPr id="34" name="Rettangolo arrotondato 33"/>
          <p:cNvSpPr/>
          <p:nvPr/>
        </p:nvSpPr>
        <p:spPr>
          <a:xfrm>
            <a:off x="3413843" y="2761851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QUALITÀ DELL’ARIA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3413843" y="3232026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AMBIENTE</a:t>
            </a:r>
          </a:p>
        </p:txBody>
      </p:sp>
      <p:sp>
        <p:nvSpPr>
          <p:cNvPr id="36" name="Rettangolo arrotondato 35"/>
          <p:cNvSpPr/>
          <p:nvPr/>
        </p:nvSpPr>
        <p:spPr>
          <a:xfrm>
            <a:off x="3413843" y="3708829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SICUREZ. PROD.</a:t>
            </a:r>
          </a:p>
          <a:p>
            <a:pPr algn="ctr"/>
            <a:r>
              <a:rPr lang="it-IT" sz="1400" b="1" dirty="0"/>
              <a:t>SUPPY CHAIN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3413843" y="4422644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BUSINESS ETHICS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3413843" y="4899447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DIRITTI UMANI</a:t>
            </a:r>
          </a:p>
        </p:txBody>
      </p:sp>
      <p:sp>
        <p:nvSpPr>
          <p:cNvPr id="40" name="Rettangolo arrotondato 39"/>
          <p:cNvSpPr/>
          <p:nvPr/>
        </p:nvSpPr>
        <p:spPr>
          <a:xfrm>
            <a:off x="3413843" y="5377309"/>
            <a:ext cx="2065322" cy="47786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BIODIVERSITÀ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8325022" y="3159940"/>
            <a:ext cx="575243" cy="198229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arrotondato 41"/>
          <p:cNvSpPr/>
          <p:nvPr/>
        </p:nvSpPr>
        <p:spPr>
          <a:xfrm>
            <a:off x="9664961" y="3162787"/>
            <a:ext cx="564776" cy="198229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arrotondato 43"/>
          <p:cNvSpPr/>
          <p:nvPr/>
        </p:nvSpPr>
        <p:spPr>
          <a:xfrm>
            <a:off x="8326339" y="2624510"/>
            <a:ext cx="562142" cy="203747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arrotondato 44"/>
          <p:cNvSpPr/>
          <p:nvPr/>
        </p:nvSpPr>
        <p:spPr>
          <a:xfrm>
            <a:off x="9658769" y="2629420"/>
            <a:ext cx="570968" cy="203747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arrotondato 45"/>
          <p:cNvSpPr/>
          <p:nvPr/>
        </p:nvSpPr>
        <p:spPr>
          <a:xfrm>
            <a:off x="8325022" y="2885132"/>
            <a:ext cx="562142" cy="203747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arrotondato 46"/>
          <p:cNvSpPr/>
          <p:nvPr/>
        </p:nvSpPr>
        <p:spPr>
          <a:xfrm>
            <a:off x="9654494" y="2889443"/>
            <a:ext cx="575243" cy="198229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/>
          <p:cNvSpPr/>
          <p:nvPr/>
        </p:nvSpPr>
        <p:spPr>
          <a:xfrm>
            <a:off x="8325022" y="2104892"/>
            <a:ext cx="564776" cy="203747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arrotondato 48"/>
          <p:cNvSpPr/>
          <p:nvPr/>
        </p:nvSpPr>
        <p:spPr>
          <a:xfrm>
            <a:off x="9658770" y="2104892"/>
            <a:ext cx="570967" cy="198229"/>
          </a:xfrm>
          <a:prstGeom prst="round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arrotondato 49"/>
          <p:cNvSpPr/>
          <p:nvPr/>
        </p:nvSpPr>
        <p:spPr>
          <a:xfrm>
            <a:off x="8339726" y="3944909"/>
            <a:ext cx="558507" cy="198229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Rettangolo arrotondato 50"/>
          <p:cNvSpPr/>
          <p:nvPr/>
        </p:nvSpPr>
        <p:spPr>
          <a:xfrm>
            <a:off x="9664961" y="3944908"/>
            <a:ext cx="564776" cy="19823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arrotondato 51"/>
          <p:cNvSpPr/>
          <p:nvPr/>
        </p:nvSpPr>
        <p:spPr>
          <a:xfrm>
            <a:off x="8341554" y="4209470"/>
            <a:ext cx="558507" cy="45762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Rettangolo arrotondato 53"/>
          <p:cNvSpPr/>
          <p:nvPr/>
        </p:nvSpPr>
        <p:spPr>
          <a:xfrm>
            <a:off x="9674598" y="4209470"/>
            <a:ext cx="564776" cy="45762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Rettangolo arrotondato 54"/>
          <p:cNvSpPr/>
          <p:nvPr/>
        </p:nvSpPr>
        <p:spPr>
          <a:xfrm>
            <a:off x="8324476" y="3679558"/>
            <a:ext cx="571045" cy="198229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arrotondato 55"/>
          <p:cNvSpPr/>
          <p:nvPr/>
        </p:nvSpPr>
        <p:spPr>
          <a:xfrm>
            <a:off x="9674598" y="3674555"/>
            <a:ext cx="564776" cy="19823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41CB4305-2199-0F96-9405-B6D7623758BA}"/>
              </a:ext>
            </a:extLst>
          </p:cNvPr>
          <p:cNvSpPr/>
          <p:nvPr/>
        </p:nvSpPr>
        <p:spPr>
          <a:xfrm>
            <a:off x="2834396" y="1528988"/>
            <a:ext cx="476835" cy="440415"/>
          </a:xfrm>
          <a:prstGeom prst="ellips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3</a:t>
            </a:r>
          </a:p>
        </p:txBody>
      </p:sp>
      <p:sp>
        <p:nvSpPr>
          <p:cNvPr id="5" name="Freccia a pentagono 4">
            <a:extLst>
              <a:ext uri="{FF2B5EF4-FFF2-40B4-BE49-F238E27FC236}">
                <a16:creationId xmlns:a16="http://schemas.microsoft.com/office/drawing/2014/main" id="{A2CD8357-D233-BEE2-42F6-444E03B098EF}"/>
              </a:ext>
            </a:extLst>
          </p:cNvPr>
          <p:cNvSpPr/>
          <p:nvPr/>
        </p:nvSpPr>
        <p:spPr>
          <a:xfrm>
            <a:off x="3493721" y="149108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URGENZA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899F8E70-C5B5-B816-7A25-05333BF90890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29502449-1975-48DF-4947-7C1319921187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18">
              <a:extLst>
                <a:ext uri="{FF2B5EF4-FFF2-40B4-BE49-F238E27FC236}">
                  <a16:creationId xmlns:a16="http://schemas.microsoft.com/office/drawing/2014/main" id="{ACEE2620-287A-4650-C7BE-679147D5CA48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4" name="Freccia ad arco 19">
            <a:extLst>
              <a:ext uri="{FF2B5EF4-FFF2-40B4-BE49-F238E27FC236}">
                <a16:creationId xmlns:a16="http://schemas.microsoft.com/office/drawing/2014/main" id="{8F43828F-37BD-7486-1CB1-EAFF168B9A40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F97B71D1-1D31-230F-8999-46470C5EC572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Figura a mano libera 21">
            <a:extLst>
              <a:ext uri="{FF2B5EF4-FFF2-40B4-BE49-F238E27FC236}">
                <a16:creationId xmlns:a16="http://schemas.microsoft.com/office/drawing/2014/main" id="{F7AC6E69-4281-B4EC-85A8-9D8067210290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8" name="Figura a mano libera 26">
            <a:extLst>
              <a:ext uri="{FF2B5EF4-FFF2-40B4-BE49-F238E27FC236}">
                <a16:creationId xmlns:a16="http://schemas.microsoft.com/office/drawing/2014/main" id="{D453ED3E-3CAD-7747-55F3-A9407DFF08B6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0" name="Figura a mano libera 27">
            <a:extLst>
              <a:ext uri="{FF2B5EF4-FFF2-40B4-BE49-F238E27FC236}">
                <a16:creationId xmlns:a16="http://schemas.microsoft.com/office/drawing/2014/main" id="{BD014B9F-7D5F-DD87-0CDB-C6B7DCC69079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F324B65-B87D-979A-BD9C-CDC23B342ED7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58" name="Freccia bidirezionale verticale 57">
            <a:extLst>
              <a:ext uri="{FF2B5EF4-FFF2-40B4-BE49-F238E27FC236}">
                <a16:creationId xmlns:a16="http://schemas.microsoft.com/office/drawing/2014/main" id="{A6B46B96-9F0E-6DEB-E6AB-DF095B1DC8D2}"/>
              </a:ext>
            </a:extLst>
          </p:cNvPr>
          <p:cNvSpPr/>
          <p:nvPr/>
        </p:nvSpPr>
        <p:spPr>
          <a:xfrm>
            <a:off x="3006161" y="2283222"/>
            <a:ext cx="286426" cy="3571949"/>
          </a:xfrm>
          <a:prstGeom prst="upDownArrow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00B05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A1A8B483-2775-1C4C-1BE4-5C1773F31F20}"/>
              </a:ext>
            </a:extLst>
          </p:cNvPr>
          <p:cNvSpPr txBox="1"/>
          <p:nvPr/>
        </p:nvSpPr>
        <p:spPr>
          <a:xfrm>
            <a:off x="3999045" y="4053312"/>
            <a:ext cx="8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8228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9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8" grpId="0" animBg="1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11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6304" y="1177461"/>
            <a:ext cx="5492794" cy="4315334"/>
          </a:xfrm>
          <a:prstGeom prst="rect">
            <a:avLst/>
          </a:prstGeom>
          <a:ln/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9" name="Ovale 8"/>
          <p:cNvSpPr/>
          <p:nvPr/>
        </p:nvSpPr>
        <p:spPr>
          <a:xfrm>
            <a:off x="8512507" y="1911749"/>
            <a:ext cx="1196591" cy="305747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e 33"/>
          <p:cNvSpPr/>
          <p:nvPr/>
        </p:nvSpPr>
        <p:spPr>
          <a:xfrm>
            <a:off x="6675159" y="2166092"/>
            <a:ext cx="2168304" cy="1376523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Ovale 34"/>
          <p:cNvSpPr/>
          <p:nvPr/>
        </p:nvSpPr>
        <p:spPr>
          <a:xfrm>
            <a:off x="6096000" y="3625743"/>
            <a:ext cx="893085" cy="294028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/>
          <p:cNvSpPr/>
          <p:nvPr/>
        </p:nvSpPr>
        <p:spPr>
          <a:xfrm>
            <a:off x="8037767" y="1979012"/>
            <a:ext cx="532983" cy="305747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78844077-8478-9B1D-1AA9-3941F19D6B91}"/>
              </a:ext>
            </a:extLst>
          </p:cNvPr>
          <p:cNvSpPr/>
          <p:nvPr/>
        </p:nvSpPr>
        <p:spPr>
          <a:xfrm rot="16200000">
            <a:off x="2934134" y="280966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URGENZA</a:t>
            </a:r>
          </a:p>
        </p:txBody>
      </p:sp>
      <p:sp>
        <p:nvSpPr>
          <p:cNvPr id="8" name="Freccia a pentagono 7">
            <a:extLst>
              <a:ext uri="{FF2B5EF4-FFF2-40B4-BE49-F238E27FC236}">
                <a16:creationId xmlns:a16="http://schemas.microsoft.com/office/drawing/2014/main" id="{46859B3B-3548-8FC4-64B8-1CDDB397C7BF}"/>
              </a:ext>
            </a:extLst>
          </p:cNvPr>
          <p:cNvSpPr/>
          <p:nvPr/>
        </p:nvSpPr>
        <p:spPr>
          <a:xfrm>
            <a:off x="6031692" y="5450048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IMPORTANZA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9AD5412-2696-AAE6-BD76-02AED587E2B4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3BF83E2F-D986-FFB5-7060-6A76A843A7A8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18">
              <a:extLst>
                <a:ext uri="{FF2B5EF4-FFF2-40B4-BE49-F238E27FC236}">
                  <a16:creationId xmlns:a16="http://schemas.microsoft.com/office/drawing/2014/main" id="{9D4150BC-8270-C47D-6086-435C9231DDF6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4" name="Freccia ad arco 19">
            <a:extLst>
              <a:ext uri="{FF2B5EF4-FFF2-40B4-BE49-F238E27FC236}">
                <a16:creationId xmlns:a16="http://schemas.microsoft.com/office/drawing/2014/main" id="{3F54C2E8-F6CC-B957-BDF8-E299527B02DA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28C22EEB-1001-F151-AB03-A43DC3A9C6FE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Figura a mano libera 21">
            <a:extLst>
              <a:ext uri="{FF2B5EF4-FFF2-40B4-BE49-F238E27FC236}">
                <a16:creationId xmlns:a16="http://schemas.microsoft.com/office/drawing/2014/main" id="{8F3BF7D6-2D24-FFE6-9CFE-0FAEE4E2D310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8" name="Figura a mano libera 26">
            <a:extLst>
              <a:ext uri="{FF2B5EF4-FFF2-40B4-BE49-F238E27FC236}">
                <a16:creationId xmlns:a16="http://schemas.microsoft.com/office/drawing/2014/main" id="{0DEBC156-818A-4511-F4F8-AF98561BE22B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0" name="Figura a mano libera 27">
            <a:extLst>
              <a:ext uri="{FF2B5EF4-FFF2-40B4-BE49-F238E27FC236}">
                <a16:creationId xmlns:a16="http://schemas.microsoft.com/office/drawing/2014/main" id="{0DA2E63E-B407-3111-D0EF-59315244A7F6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1D12EFD-2C1C-F479-9B30-E2E1F636B3BA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22" name="Rettangolo arrotondato 1">
            <a:extLst>
              <a:ext uri="{FF2B5EF4-FFF2-40B4-BE49-F238E27FC236}">
                <a16:creationId xmlns:a16="http://schemas.microsoft.com/office/drawing/2014/main" id="{279EE412-A243-AF31-18DF-AA191D73B6EF}"/>
              </a:ext>
            </a:extLst>
          </p:cNvPr>
          <p:cNvSpPr/>
          <p:nvPr/>
        </p:nvSpPr>
        <p:spPr>
          <a:xfrm rot="2872989">
            <a:off x="7900351" y="1607038"/>
            <a:ext cx="394082" cy="204244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4445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048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4" grpId="0" animBg="1"/>
      <p:bldP spid="35" grpId="0" animBg="1"/>
      <p:bldP spid="30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78844077-8478-9B1D-1AA9-3941F19D6B91}"/>
              </a:ext>
            </a:extLst>
          </p:cNvPr>
          <p:cNvSpPr/>
          <p:nvPr/>
        </p:nvSpPr>
        <p:spPr>
          <a:xfrm rot="16200000">
            <a:off x="2934134" y="2809660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GESTIONE</a:t>
            </a:r>
          </a:p>
        </p:txBody>
      </p:sp>
      <p:sp>
        <p:nvSpPr>
          <p:cNvPr id="8" name="Freccia a pentagono 7">
            <a:extLst>
              <a:ext uri="{FF2B5EF4-FFF2-40B4-BE49-F238E27FC236}">
                <a16:creationId xmlns:a16="http://schemas.microsoft.com/office/drawing/2014/main" id="{46859B3B-3548-8FC4-64B8-1CDDB397C7BF}"/>
              </a:ext>
            </a:extLst>
          </p:cNvPr>
          <p:cNvSpPr/>
          <p:nvPr/>
        </p:nvSpPr>
        <p:spPr>
          <a:xfrm>
            <a:off x="6031692" y="5450048"/>
            <a:ext cx="1862017" cy="556133"/>
          </a:xfrm>
          <a:prstGeom prst="homePlate">
            <a:avLst/>
          </a:prstGeom>
          <a:solidFill>
            <a:srgbClr val="2B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URGENZA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9AD5412-2696-AAE6-BD76-02AED587E2B4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3BF83E2F-D986-FFB5-7060-6A76A843A7A8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18">
              <a:extLst>
                <a:ext uri="{FF2B5EF4-FFF2-40B4-BE49-F238E27FC236}">
                  <a16:creationId xmlns:a16="http://schemas.microsoft.com/office/drawing/2014/main" id="{9D4150BC-8270-C47D-6086-435C9231DDF6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4" name="Freccia ad arco 19">
            <a:extLst>
              <a:ext uri="{FF2B5EF4-FFF2-40B4-BE49-F238E27FC236}">
                <a16:creationId xmlns:a16="http://schemas.microsoft.com/office/drawing/2014/main" id="{3F54C2E8-F6CC-B957-BDF8-E299527B02DA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28C22EEB-1001-F151-AB03-A43DC3A9C6FE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Figura a mano libera 21">
            <a:extLst>
              <a:ext uri="{FF2B5EF4-FFF2-40B4-BE49-F238E27FC236}">
                <a16:creationId xmlns:a16="http://schemas.microsoft.com/office/drawing/2014/main" id="{8F3BF7D6-2D24-FFE6-9CFE-0FAEE4E2D310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18" name="Figura a mano libera 26">
            <a:extLst>
              <a:ext uri="{FF2B5EF4-FFF2-40B4-BE49-F238E27FC236}">
                <a16:creationId xmlns:a16="http://schemas.microsoft.com/office/drawing/2014/main" id="{0DEBC156-818A-4511-F4F8-AF98561BE22B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0" name="Figura a mano libera 27">
            <a:extLst>
              <a:ext uri="{FF2B5EF4-FFF2-40B4-BE49-F238E27FC236}">
                <a16:creationId xmlns:a16="http://schemas.microsoft.com/office/drawing/2014/main" id="{0DA2E63E-B407-3111-D0EF-59315244A7F6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1D12EFD-2C1C-F479-9B30-E2E1F636B3BA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pic>
        <p:nvPicPr>
          <p:cNvPr id="4" name="image6.png">
            <a:extLst>
              <a:ext uri="{FF2B5EF4-FFF2-40B4-BE49-F238E27FC236}">
                <a16:creationId xmlns:a16="http://schemas.microsoft.com/office/drawing/2014/main" id="{0A6F88F8-0169-90C1-827E-33F8B4706DF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280452" y="1261689"/>
            <a:ext cx="5124596" cy="4188360"/>
          </a:xfrm>
          <a:prstGeom prst="rect">
            <a:avLst/>
          </a:prstGeom>
          <a:ln/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5A8C4A09-B35F-CD3A-C174-CD1B326D1C5C}"/>
              </a:ext>
            </a:extLst>
          </p:cNvPr>
          <p:cNvSpPr/>
          <p:nvPr/>
        </p:nvSpPr>
        <p:spPr>
          <a:xfrm>
            <a:off x="7789333" y="1813200"/>
            <a:ext cx="1063413" cy="343517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F5599D1F-A50D-A617-0C2A-14E106B24A86}"/>
              </a:ext>
            </a:extLst>
          </p:cNvPr>
          <p:cNvSpPr/>
          <p:nvPr/>
        </p:nvSpPr>
        <p:spPr>
          <a:xfrm>
            <a:off x="5750560" y="4393784"/>
            <a:ext cx="900853" cy="408637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7576719A-81A0-EA5D-4730-0A72C903614C}"/>
              </a:ext>
            </a:extLst>
          </p:cNvPr>
          <p:cNvSpPr/>
          <p:nvPr/>
        </p:nvSpPr>
        <p:spPr>
          <a:xfrm>
            <a:off x="6031693" y="2283720"/>
            <a:ext cx="2204680" cy="1621625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CC457F84-064F-DC78-FAC7-4176B765D09E}"/>
              </a:ext>
            </a:extLst>
          </p:cNvPr>
          <p:cNvSpPr/>
          <p:nvPr/>
        </p:nvSpPr>
        <p:spPr>
          <a:xfrm>
            <a:off x="7237031" y="1943947"/>
            <a:ext cx="1383142" cy="387710"/>
          </a:xfrm>
          <a:prstGeom prst="ellipse">
            <a:avLst/>
          </a:prstGeom>
          <a:noFill/>
          <a:ln w="47625">
            <a:solidFill>
              <a:srgbClr val="00B050">
                <a:alpha val="5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11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5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egnaposto testo 14">
            <a:extLst>
              <a:ext uri="{FF2B5EF4-FFF2-40B4-BE49-F238E27FC236}">
                <a16:creationId xmlns:a16="http://schemas.microsoft.com/office/drawing/2014/main" id="{9D1004FA-9D38-42B9-B2A9-95EFDCDE0CB7}"/>
              </a:ext>
            </a:extLst>
          </p:cNvPr>
          <p:cNvSpPr txBox="1">
            <a:spLocks/>
          </p:cNvSpPr>
          <p:nvPr/>
        </p:nvSpPr>
        <p:spPr>
          <a:xfrm>
            <a:off x="-180866" y="6373304"/>
            <a:ext cx="5608428" cy="2778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endParaRPr lang="it-I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</a:t>
            </a: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Report</a:t>
            </a:r>
            <a:endParaRPr lang="it-IT" sz="24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633096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98" y="3263471"/>
            <a:ext cx="2738640" cy="2004026"/>
          </a:xfrm>
          <a:prstGeom prst="rect">
            <a:avLst/>
          </a:prstGeom>
        </p:spPr>
      </p:pic>
      <p:sp>
        <p:nvSpPr>
          <p:cNvPr id="14" name="Rettangolo arrotondato 13"/>
          <p:cNvSpPr/>
          <p:nvPr/>
        </p:nvSpPr>
        <p:spPr>
          <a:xfrm>
            <a:off x="8304609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1. Materialità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8304607" y="2602289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specifica</a:t>
            </a: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F5237CA9-CE09-7288-1447-BB551AFE31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956127"/>
              </p:ext>
            </p:extLst>
          </p:nvPr>
        </p:nvGraphicFramePr>
        <p:xfrm>
          <a:off x="7885032" y="3478862"/>
          <a:ext cx="3232781" cy="1573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670800" imgH="3733800" progId="Prism9.Document">
                  <p:embed/>
                </p:oleObj>
              </mc:Choice>
              <mc:Fallback>
                <p:oleObj r:id="rId3" imgW="7670800" imgH="3733800" progId="Prism9.Document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F5237CA9-CE09-7288-1447-BB551AFE31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032" y="3478862"/>
                        <a:ext cx="3232781" cy="1573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uppo 7">
            <a:extLst>
              <a:ext uri="{FF2B5EF4-FFF2-40B4-BE49-F238E27FC236}">
                <a16:creationId xmlns:a16="http://schemas.microsoft.com/office/drawing/2014/main" id="{E4C91D56-DC46-65CD-A340-40CCCFCC8FC3}"/>
              </a:ext>
            </a:extLst>
          </p:cNvPr>
          <p:cNvGrpSpPr/>
          <p:nvPr/>
        </p:nvGrpSpPr>
        <p:grpSpPr>
          <a:xfrm>
            <a:off x="163923" y="1893872"/>
            <a:ext cx="2072943" cy="1873227"/>
            <a:chOff x="1059556" y="2291740"/>
            <a:chExt cx="2850473" cy="2730053"/>
          </a:xfrm>
        </p:grpSpPr>
        <p:sp>
          <p:nvSpPr>
            <p:cNvPr id="9" name="Forma 8">
              <a:extLst>
                <a:ext uri="{FF2B5EF4-FFF2-40B4-BE49-F238E27FC236}">
                  <a16:creationId xmlns:a16="http://schemas.microsoft.com/office/drawing/2014/main" id="{96707B79-8854-F640-C66C-72B8A178F429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2" name="Figura a mano libera 18">
              <a:extLst>
                <a:ext uri="{FF2B5EF4-FFF2-40B4-BE49-F238E27FC236}">
                  <a16:creationId xmlns:a16="http://schemas.microsoft.com/office/drawing/2014/main" id="{58C3E810-A9E7-CCD9-BCA8-D0CBEA9045C3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3" name="Freccia ad arco 19">
            <a:extLst>
              <a:ext uri="{FF2B5EF4-FFF2-40B4-BE49-F238E27FC236}">
                <a16:creationId xmlns:a16="http://schemas.microsoft.com/office/drawing/2014/main" id="{16DB6FC5-C3DC-6E9E-8FD8-16FA0EF1AE18}"/>
              </a:ext>
            </a:extLst>
          </p:cNvPr>
          <p:cNvSpPr/>
          <p:nvPr/>
        </p:nvSpPr>
        <p:spPr>
          <a:xfrm rot="507921">
            <a:off x="722051" y="2823201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orma 15">
            <a:extLst>
              <a:ext uri="{FF2B5EF4-FFF2-40B4-BE49-F238E27FC236}">
                <a16:creationId xmlns:a16="http://schemas.microsoft.com/office/drawing/2014/main" id="{7937E095-E3B5-2D4E-A3DF-4D481C88C4C2}"/>
              </a:ext>
            </a:extLst>
          </p:cNvPr>
          <p:cNvSpPr/>
          <p:nvPr/>
        </p:nvSpPr>
        <p:spPr>
          <a:xfrm>
            <a:off x="194682" y="3741087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3" name="Figura a mano libera 21">
            <a:extLst>
              <a:ext uri="{FF2B5EF4-FFF2-40B4-BE49-F238E27FC236}">
                <a16:creationId xmlns:a16="http://schemas.microsoft.com/office/drawing/2014/main" id="{125DF27D-6D1F-8732-A287-E1D192EEFCAC}"/>
              </a:ext>
            </a:extLst>
          </p:cNvPr>
          <p:cNvSpPr/>
          <p:nvPr/>
        </p:nvSpPr>
        <p:spPr>
          <a:xfrm>
            <a:off x="577986" y="4350233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Esternalità</a:t>
            </a:r>
          </a:p>
        </p:txBody>
      </p:sp>
      <p:sp>
        <p:nvSpPr>
          <p:cNvPr id="27" name="Figura a mano libera 26">
            <a:extLst>
              <a:ext uri="{FF2B5EF4-FFF2-40B4-BE49-F238E27FC236}">
                <a16:creationId xmlns:a16="http://schemas.microsoft.com/office/drawing/2014/main" id="{44C66BC9-48F6-C3CD-3733-9F7E1BEEC5B7}"/>
              </a:ext>
            </a:extLst>
          </p:cNvPr>
          <p:cNvSpPr/>
          <p:nvPr/>
        </p:nvSpPr>
        <p:spPr>
          <a:xfrm>
            <a:off x="1138159" y="3398675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Indotto</a:t>
            </a:r>
          </a:p>
        </p:txBody>
      </p:sp>
      <p:sp>
        <p:nvSpPr>
          <p:cNvPr id="28" name="Figura a mano libera 27">
            <a:extLst>
              <a:ext uri="{FF2B5EF4-FFF2-40B4-BE49-F238E27FC236}">
                <a16:creationId xmlns:a16="http://schemas.microsoft.com/office/drawing/2014/main" id="{E1825DF8-14C3-3B78-3BAA-5A91579BD942}"/>
              </a:ext>
            </a:extLst>
          </p:cNvPr>
          <p:cNvSpPr/>
          <p:nvPr/>
        </p:nvSpPr>
        <p:spPr>
          <a:xfrm>
            <a:off x="405130" y="2402166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Analisi di materialità e sostenibilità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85F705A0-AA34-AAA3-186E-172838443596}"/>
              </a:ext>
            </a:extLst>
          </p:cNvPr>
          <p:cNvSpPr txBox="1"/>
          <p:nvPr/>
        </p:nvSpPr>
        <p:spPr>
          <a:xfrm>
            <a:off x="1774437" y="2338146"/>
            <a:ext cx="785034" cy="307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</p:spTree>
    <p:extLst>
      <p:ext uri="{BB962C8B-B14F-4D97-AF65-F5344CB8AC3E}">
        <p14:creationId xmlns:p14="http://schemas.microsoft.com/office/powerpoint/2010/main" val="39735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496" y="3376616"/>
            <a:ext cx="3029504" cy="2731964"/>
          </a:xfrm>
          <a:prstGeom prst="rect">
            <a:avLst/>
          </a:prstGeom>
        </p:spPr>
      </p:pic>
      <p:graphicFrame>
        <p:nvGraphicFramePr>
          <p:cNvPr id="7" name="Oggetto 6">
            <a:extLst>
              <a:ext uri="{FF2B5EF4-FFF2-40B4-BE49-F238E27FC236}">
                <a16:creationId xmlns:a16="http://schemas.microsoft.com/office/drawing/2014/main" id="{E719DD51-3DCC-9C43-DD11-72BAC272D5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412283"/>
              </p:ext>
            </p:extLst>
          </p:nvPr>
        </p:nvGraphicFramePr>
        <p:xfrm>
          <a:off x="2051831" y="1901546"/>
          <a:ext cx="8401134" cy="408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670800" imgH="3733800" progId="Prism9.Document">
                  <p:embed/>
                </p:oleObj>
              </mc:Choice>
              <mc:Fallback>
                <p:oleObj r:id="rId3" imgW="7670800" imgH="3733800" progId="Prism9.Document">
                  <p:embed/>
                  <p:pic>
                    <p:nvPicPr>
                      <p:cNvPr id="7" name="Oggetto 6">
                        <a:extLst>
                          <a:ext uri="{FF2B5EF4-FFF2-40B4-BE49-F238E27FC236}">
                            <a16:creationId xmlns:a16="http://schemas.microsoft.com/office/drawing/2014/main" id="{E719DD51-3DCC-9C43-DD11-72BAC272D5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831" y="1901546"/>
                        <a:ext cx="8401134" cy="4088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 dirty="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</a:t>
            </a: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Materialità</a:t>
            </a:r>
            <a:endParaRPr lang="it-IT" sz="24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arrotondato 1"/>
          <p:cNvSpPr/>
          <p:nvPr/>
        </p:nvSpPr>
        <p:spPr>
          <a:xfrm>
            <a:off x="3906510" y="1349425"/>
            <a:ext cx="4651617" cy="4858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Importanza </a:t>
            </a:r>
            <a:r>
              <a:rPr lang="it-IT" sz="2800" b="1" dirty="0">
                <a:solidFill>
                  <a:srgbClr val="2B335C"/>
                </a:solidFill>
                <a:highlight>
                  <a:srgbClr val="2B335C"/>
                </a:highlight>
              </a:rPr>
              <a:t> </a:t>
            </a:r>
            <a:r>
              <a:rPr lang="it-IT" sz="2800" b="1" dirty="0">
                <a:solidFill>
                  <a:schemeClr val="bg1"/>
                </a:solidFill>
                <a:highlight>
                  <a:srgbClr val="2B335C"/>
                </a:highlight>
              </a:rPr>
              <a:t>E </a:t>
            </a:r>
            <a:r>
              <a:rPr lang="it-IT" sz="2800" b="1" dirty="0">
                <a:solidFill>
                  <a:srgbClr val="2B335C"/>
                </a:solidFill>
              </a:rPr>
              <a:t> (Ambiente)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6645228" y="2057003"/>
            <a:ext cx="528638" cy="17938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34925">
            <a:solidFill>
              <a:schemeClr val="accent2">
                <a:lumMod val="7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447347F2-3825-1542-F40B-CB8136246450}"/>
              </a:ext>
            </a:extLst>
          </p:cNvPr>
          <p:cNvGrpSpPr>
            <a:grpSpLocks noChangeAspect="1"/>
          </p:cNvGrpSpPr>
          <p:nvPr/>
        </p:nvGrpSpPr>
        <p:grpSpPr>
          <a:xfrm>
            <a:off x="163923" y="1893872"/>
            <a:ext cx="1865411" cy="2706263"/>
            <a:chOff x="163923" y="1893872"/>
            <a:chExt cx="2395548" cy="3475364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F56D472D-A3F5-55C0-71E8-F607F3535727}"/>
                </a:ext>
              </a:extLst>
            </p:cNvPr>
            <p:cNvGrpSpPr/>
            <p:nvPr/>
          </p:nvGrpSpPr>
          <p:grpSpPr>
            <a:xfrm>
              <a:off x="163923" y="1893872"/>
              <a:ext cx="2072943" cy="1873227"/>
              <a:chOff x="1059556" y="2291740"/>
              <a:chExt cx="2850473" cy="2730053"/>
            </a:xfrm>
          </p:grpSpPr>
          <p:sp>
            <p:nvSpPr>
              <p:cNvPr id="9" name="Forma 8">
                <a:extLst>
                  <a:ext uri="{FF2B5EF4-FFF2-40B4-BE49-F238E27FC236}">
                    <a16:creationId xmlns:a16="http://schemas.microsoft.com/office/drawing/2014/main" id="{83749857-3725-0436-3258-A5EAC067D7BC}"/>
                  </a:ext>
                </a:extLst>
              </p:cNvPr>
              <p:cNvSpPr/>
              <p:nvPr/>
            </p:nvSpPr>
            <p:spPr>
              <a:xfrm rot="21076005">
                <a:off x="1059556" y="2291740"/>
                <a:ext cx="2372514" cy="2372875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9490488"/>
                  <a:gd name="adj5" fmla="val 1250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1" name="Figura a mano libera 18">
                <a:extLst>
                  <a:ext uri="{FF2B5EF4-FFF2-40B4-BE49-F238E27FC236}">
                    <a16:creationId xmlns:a16="http://schemas.microsoft.com/office/drawing/2014/main" id="{4A23FC92-9C01-4150-FE07-01CDC9A9B47E}"/>
                  </a:ext>
                </a:extLst>
              </p:cNvPr>
              <p:cNvSpPr/>
              <p:nvPr/>
            </p:nvSpPr>
            <p:spPr>
              <a:xfrm>
                <a:off x="2338038" y="4362772"/>
                <a:ext cx="1571991" cy="659021"/>
              </a:xfrm>
              <a:custGeom>
                <a:avLst/>
                <a:gdLst>
                  <a:gd name="connsiteX0" fmla="*/ 0 w 1318360"/>
                  <a:gd name="connsiteY0" fmla="*/ 0 h 659022"/>
                  <a:gd name="connsiteX1" fmla="*/ 1318360 w 1318360"/>
                  <a:gd name="connsiteY1" fmla="*/ 0 h 659022"/>
                  <a:gd name="connsiteX2" fmla="*/ 1318360 w 1318360"/>
                  <a:gd name="connsiteY2" fmla="*/ 659022 h 659022"/>
                  <a:gd name="connsiteX3" fmla="*/ 0 w 1318360"/>
                  <a:gd name="connsiteY3" fmla="*/ 659022 h 659022"/>
                  <a:gd name="connsiteX4" fmla="*/ 0 w 1318360"/>
                  <a:gd name="connsiteY4" fmla="*/ 0 h 659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8360" h="659022">
                    <a:moveTo>
                      <a:pt x="0" y="0"/>
                    </a:moveTo>
                    <a:lnTo>
                      <a:pt x="1318360" y="0"/>
                    </a:lnTo>
                    <a:lnTo>
                      <a:pt x="1318360" y="659022"/>
                    </a:lnTo>
                    <a:lnTo>
                      <a:pt x="0" y="659022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525" tIns="9525" rIns="9525" bIns="9525" numCol="1" spcCol="1270" anchor="ctr" anchorCtr="0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it-IT" sz="1300" i="1" dirty="0"/>
              </a:p>
            </p:txBody>
          </p:sp>
        </p:grpSp>
        <p:sp>
          <p:nvSpPr>
            <p:cNvPr id="12" name="Freccia ad arco 19">
              <a:extLst>
                <a:ext uri="{FF2B5EF4-FFF2-40B4-BE49-F238E27FC236}">
                  <a16:creationId xmlns:a16="http://schemas.microsoft.com/office/drawing/2014/main" id="{4D551F5F-4DC2-C6C2-3229-A1FF1E4D2813}"/>
                </a:ext>
              </a:extLst>
            </p:cNvPr>
            <p:cNvSpPr/>
            <p:nvPr/>
          </p:nvSpPr>
          <p:spPr>
            <a:xfrm rot="507921">
              <a:off x="722051" y="2823201"/>
              <a:ext cx="1725195" cy="1628147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2798844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3" name="Forma 12">
              <a:extLst>
                <a:ext uri="{FF2B5EF4-FFF2-40B4-BE49-F238E27FC236}">
                  <a16:creationId xmlns:a16="http://schemas.microsoft.com/office/drawing/2014/main" id="{C58519AF-91EE-7E01-00CA-BEF4F6230C13}"/>
                </a:ext>
              </a:extLst>
            </p:cNvPr>
            <p:cNvSpPr/>
            <p:nvPr/>
          </p:nvSpPr>
          <p:spPr>
            <a:xfrm>
              <a:off x="194682" y="3741087"/>
              <a:ext cx="1725357" cy="1628149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045458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4" name="Figura a mano libera 21">
              <a:extLst>
                <a:ext uri="{FF2B5EF4-FFF2-40B4-BE49-F238E27FC236}">
                  <a16:creationId xmlns:a16="http://schemas.microsoft.com/office/drawing/2014/main" id="{9766B721-336A-7095-E258-47E932935895}"/>
                </a:ext>
              </a:extLst>
            </p:cNvPr>
            <p:cNvSpPr/>
            <p:nvPr/>
          </p:nvSpPr>
          <p:spPr>
            <a:xfrm>
              <a:off x="577986" y="4350233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Esternalità</a:t>
              </a:r>
            </a:p>
          </p:txBody>
        </p:sp>
        <p:sp>
          <p:nvSpPr>
            <p:cNvPr id="16" name="Figura a mano libera 26">
              <a:extLst>
                <a:ext uri="{FF2B5EF4-FFF2-40B4-BE49-F238E27FC236}">
                  <a16:creationId xmlns:a16="http://schemas.microsoft.com/office/drawing/2014/main" id="{03AE91F9-3916-9DF3-0F61-EA4465F9304F}"/>
                </a:ext>
              </a:extLst>
            </p:cNvPr>
            <p:cNvSpPr/>
            <p:nvPr/>
          </p:nvSpPr>
          <p:spPr>
            <a:xfrm>
              <a:off x="1138159" y="3398675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Indotto</a:t>
              </a:r>
            </a:p>
          </p:txBody>
        </p:sp>
        <p:sp>
          <p:nvSpPr>
            <p:cNvPr id="17" name="Figura a mano libera 27">
              <a:extLst>
                <a:ext uri="{FF2B5EF4-FFF2-40B4-BE49-F238E27FC236}">
                  <a16:creationId xmlns:a16="http://schemas.microsoft.com/office/drawing/2014/main" id="{7815F921-C9E9-C395-2DEA-F940EAFCD25B}"/>
                </a:ext>
              </a:extLst>
            </p:cNvPr>
            <p:cNvSpPr/>
            <p:nvPr/>
          </p:nvSpPr>
          <p:spPr>
            <a:xfrm>
              <a:off x="405130" y="2402166"/>
              <a:ext cx="1212403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dirty="0"/>
                <a:t>Analisi di materialità e sostenibilità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EECA1476-2575-F388-8303-B8578C9C73B9}"/>
                </a:ext>
              </a:extLst>
            </p:cNvPr>
            <p:cNvSpPr txBox="1"/>
            <p:nvPr/>
          </p:nvSpPr>
          <p:spPr>
            <a:xfrm>
              <a:off x="1774437" y="2338146"/>
              <a:ext cx="785034" cy="3073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dirty="0">
                  <a:solidFill>
                    <a:schemeClr val="bg1"/>
                  </a:solidFill>
                </a:rPr>
                <a:t>FASE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59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407" y="3056047"/>
            <a:ext cx="3232430" cy="2998196"/>
          </a:xfrm>
          <a:prstGeom prst="rect">
            <a:avLst/>
          </a:prstGeom>
        </p:spPr>
      </p:pic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D189343A-62F6-3FC5-A84A-B67A64B0F1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752163"/>
              </p:ext>
            </p:extLst>
          </p:nvPr>
        </p:nvGraphicFramePr>
        <p:xfrm>
          <a:off x="1446179" y="1835285"/>
          <a:ext cx="7983138" cy="3531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823200" imgH="3467100" progId="Prism9.Document">
                  <p:embed/>
                </p:oleObj>
              </mc:Choice>
              <mc:Fallback>
                <p:oleObj r:id="rId3" imgW="7823200" imgH="3467100" progId="Prism9.Document">
                  <p:embed/>
                  <p:pic>
                    <p:nvPicPr>
                      <p:cNvPr id="5" name="Oggetto 4">
                        <a:extLst>
                          <a:ext uri="{FF2B5EF4-FFF2-40B4-BE49-F238E27FC236}">
                            <a16:creationId xmlns:a16="http://schemas.microsoft.com/office/drawing/2014/main" id="{D189343A-62F6-3FC5-A84A-B67A64B0F1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179" y="1835285"/>
                        <a:ext cx="7983138" cy="35316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sp>
        <p:nvSpPr>
          <p:cNvPr id="8" name="Rettangolo arrotondato 1">
            <a:extLst>
              <a:ext uri="{FF2B5EF4-FFF2-40B4-BE49-F238E27FC236}">
                <a16:creationId xmlns:a16="http://schemas.microsoft.com/office/drawing/2014/main" id="{D6F3E024-B208-D3DD-297B-AAD04A8D185E}"/>
              </a:ext>
            </a:extLst>
          </p:cNvPr>
          <p:cNvSpPr/>
          <p:nvPr/>
        </p:nvSpPr>
        <p:spPr>
          <a:xfrm>
            <a:off x="3906510" y="1349425"/>
            <a:ext cx="4651617" cy="4858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Importanza </a:t>
            </a:r>
            <a:r>
              <a:rPr lang="it-IT" sz="2800" b="1" dirty="0">
                <a:solidFill>
                  <a:srgbClr val="2B335C"/>
                </a:solidFill>
                <a:highlight>
                  <a:srgbClr val="2B335C"/>
                </a:highlight>
              </a:rPr>
              <a:t> </a:t>
            </a:r>
            <a:r>
              <a:rPr lang="it-IT" sz="2800" b="1" dirty="0">
                <a:solidFill>
                  <a:schemeClr val="bg1"/>
                </a:solidFill>
                <a:highlight>
                  <a:srgbClr val="2B335C"/>
                </a:highlight>
              </a:rPr>
              <a:t>S </a:t>
            </a:r>
            <a:r>
              <a:rPr lang="it-IT" sz="2800" b="1" dirty="0">
                <a:solidFill>
                  <a:srgbClr val="2B335C"/>
                </a:solidFill>
              </a:rPr>
              <a:t> (Social)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AC6B7900-8135-760B-464D-1A6247479FDE}"/>
              </a:ext>
            </a:extLst>
          </p:cNvPr>
          <p:cNvGrpSpPr>
            <a:grpSpLocks noChangeAspect="1"/>
          </p:cNvGrpSpPr>
          <p:nvPr/>
        </p:nvGrpSpPr>
        <p:grpSpPr>
          <a:xfrm>
            <a:off x="163923" y="1893872"/>
            <a:ext cx="1865411" cy="2706263"/>
            <a:chOff x="163923" y="1893872"/>
            <a:chExt cx="2395548" cy="3475364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F73ABE59-2339-3CED-75E6-92F038BF021A}"/>
                </a:ext>
              </a:extLst>
            </p:cNvPr>
            <p:cNvGrpSpPr/>
            <p:nvPr/>
          </p:nvGrpSpPr>
          <p:grpSpPr>
            <a:xfrm>
              <a:off x="163923" y="1893872"/>
              <a:ext cx="2072943" cy="1873227"/>
              <a:chOff x="1059556" y="2291740"/>
              <a:chExt cx="2850473" cy="2730053"/>
            </a:xfrm>
          </p:grpSpPr>
          <p:sp>
            <p:nvSpPr>
              <p:cNvPr id="19" name="Forma 18">
                <a:extLst>
                  <a:ext uri="{FF2B5EF4-FFF2-40B4-BE49-F238E27FC236}">
                    <a16:creationId xmlns:a16="http://schemas.microsoft.com/office/drawing/2014/main" id="{6ABE1CEB-07C8-301A-332C-746789D696F8}"/>
                  </a:ext>
                </a:extLst>
              </p:cNvPr>
              <p:cNvSpPr/>
              <p:nvPr/>
            </p:nvSpPr>
            <p:spPr>
              <a:xfrm rot="21076005">
                <a:off x="1059556" y="2291740"/>
                <a:ext cx="2372514" cy="2372875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9490488"/>
                  <a:gd name="adj5" fmla="val 1250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20" name="Figura a mano libera 18">
                <a:extLst>
                  <a:ext uri="{FF2B5EF4-FFF2-40B4-BE49-F238E27FC236}">
                    <a16:creationId xmlns:a16="http://schemas.microsoft.com/office/drawing/2014/main" id="{1DF9223A-333C-8342-7DF1-BE7C9224E675}"/>
                  </a:ext>
                </a:extLst>
              </p:cNvPr>
              <p:cNvSpPr/>
              <p:nvPr/>
            </p:nvSpPr>
            <p:spPr>
              <a:xfrm>
                <a:off x="2338038" y="4362772"/>
                <a:ext cx="1571991" cy="659021"/>
              </a:xfrm>
              <a:custGeom>
                <a:avLst/>
                <a:gdLst>
                  <a:gd name="connsiteX0" fmla="*/ 0 w 1318360"/>
                  <a:gd name="connsiteY0" fmla="*/ 0 h 659022"/>
                  <a:gd name="connsiteX1" fmla="*/ 1318360 w 1318360"/>
                  <a:gd name="connsiteY1" fmla="*/ 0 h 659022"/>
                  <a:gd name="connsiteX2" fmla="*/ 1318360 w 1318360"/>
                  <a:gd name="connsiteY2" fmla="*/ 659022 h 659022"/>
                  <a:gd name="connsiteX3" fmla="*/ 0 w 1318360"/>
                  <a:gd name="connsiteY3" fmla="*/ 659022 h 659022"/>
                  <a:gd name="connsiteX4" fmla="*/ 0 w 1318360"/>
                  <a:gd name="connsiteY4" fmla="*/ 0 h 659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8360" h="659022">
                    <a:moveTo>
                      <a:pt x="0" y="0"/>
                    </a:moveTo>
                    <a:lnTo>
                      <a:pt x="1318360" y="0"/>
                    </a:lnTo>
                    <a:lnTo>
                      <a:pt x="1318360" y="659022"/>
                    </a:lnTo>
                    <a:lnTo>
                      <a:pt x="0" y="659022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525" tIns="9525" rIns="9525" bIns="9525" numCol="1" spcCol="1270" anchor="ctr" anchorCtr="0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it-IT" sz="1300" i="1" dirty="0"/>
              </a:p>
            </p:txBody>
          </p:sp>
        </p:grpSp>
        <p:sp>
          <p:nvSpPr>
            <p:cNvPr id="12" name="Freccia ad arco 19">
              <a:extLst>
                <a:ext uri="{FF2B5EF4-FFF2-40B4-BE49-F238E27FC236}">
                  <a16:creationId xmlns:a16="http://schemas.microsoft.com/office/drawing/2014/main" id="{F36E0B26-1D6F-D226-4E99-EA6D7BDE27B4}"/>
                </a:ext>
              </a:extLst>
            </p:cNvPr>
            <p:cNvSpPr/>
            <p:nvPr/>
          </p:nvSpPr>
          <p:spPr>
            <a:xfrm rot="507921">
              <a:off x="722051" y="2823201"/>
              <a:ext cx="1725195" cy="1628147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2798844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3" name="Forma 12">
              <a:extLst>
                <a:ext uri="{FF2B5EF4-FFF2-40B4-BE49-F238E27FC236}">
                  <a16:creationId xmlns:a16="http://schemas.microsoft.com/office/drawing/2014/main" id="{EE48852A-D043-29E6-FC4C-609966398156}"/>
                </a:ext>
              </a:extLst>
            </p:cNvPr>
            <p:cNvSpPr/>
            <p:nvPr/>
          </p:nvSpPr>
          <p:spPr>
            <a:xfrm>
              <a:off x="194682" y="3741087"/>
              <a:ext cx="1725357" cy="1628149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045458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4" name="Figura a mano libera 21">
              <a:extLst>
                <a:ext uri="{FF2B5EF4-FFF2-40B4-BE49-F238E27FC236}">
                  <a16:creationId xmlns:a16="http://schemas.microsoft.com/office/drawing/2014/main" id="{7344099F-6862-FDD6-CA1A-7471A219B698}"/>
                </a:ext>
              </a:extLst>
            </p:cNvPr>
            <p:cNvSpPr/>
            <p:nvPr/>
          </p:nvSpPr>
          <p:spPr>
            <a:xfrm>
              <a:off x="577986" y="4350233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Esternalità</a:t>
              </a:r>
            </a:p>
          </p:txBody>
        </p:sp>
        <p:sp>
          <p:nvSpPr>
            <p:cNvPr id="16" name="Figura a mano libera 26">
              <a:extLst>
                <a:ext uri="{FF2B5EF4-FFF2-40B4-BE49-F238E27FC236}">
                  <a16:creationId xmlns:a16="http://schemas.microsoft.com/office/drawing/2014/main" id="{5961B598-366D-1A61-749C-6A373B4AFFBF}"/>
                </a:ext>
              </a:extLst>
            </p:cNvPr>
            <p:cNvSpPr/>
            <p:nvPr/>
          </p:nvSpPr>
          <p:spPr>
            <a:xfrm>
              <a:off x="1138159" y="3398675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Indotto</a:t>
              </a:r>
            </a:p>
          </p:txBody>
        </p:sp>
        <p:sp>
          <p:nvSpPr>
            <p:cNvPr id="17" name="Figura a mano libera 27">
              <a:extLst>
                <a:ext uri="{FF2B5EF4-FFF2-40B4-BE49-F238E27FC236}">
                  <a16:creationId xmlns:a16="http://schemas.microsoft.com/office/drawing/2014/main" id="{BA0581F7-DA08-7D84-B9F5-9100638FA745}"/>
                </a:ext>
              </a:extLst>
            </p:cNvPr>
            <p:cNvSpPr/>
            <p:nvPr/>
          </p:nvSpPr>
          <p:spPr>
            <a:xfrm>
              <a:off x="405130" y="2402166"/>
              <a:ext cx="1212403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dirty="0"/>
                <a:t>Analisi di materialità e sostenibilità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043C14F4-808E-085D-B435-BFB7F05C5DA7}"/>
                </a:ext>
              </a:extLst>
            </p:cNvPr>
            <p:cNvSpPr txBox="1"/>
            <p:nvPr/>
          </p:nvSpPr>
          <p:spPr>
            <a:xfrm>
              <a:off x="1774437" y="2338146"/>
              <a:ext cx="785034" cy="3073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dirty="0">
                  <a:solidFill>
                    <a:schemeClr val="bg1"/>
                  </a:solidFill>
                </a:rPr>
                <a:t>FASE 1</a:t>
              </a:r>
            </a:p>
          </p:txBody>
        </p:sp>
      </p:grpSp>
      <p:sp>
        <p:nvSpPr>
          <p:cNvPr id="21" name="Rettangolo arrotondato 3">
            <a:extLst>
              <a:ext uri="{FF2B5EF4-FFF2-40B4-BE49-F238E27FC236}">
                <a16:creationId xmlns:a16="http://schemas.microsoft.com/office/drawing/2014/main" id="{A34E7141-1AE6-F882-1154-30406D9FF7CB}"/>
              </a:ext>
            </a:extLst>
          </p:cNvPr>
          <p:cNvSpPr/>
          <p:nvPr/>
        </p:nvSpPr>
        <p:spPr>
          <a:xfrm>
            <a:off x="6497517" y="2012778"/>
            <a:ext cx="528638" cy="1630754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34925">
            <a:solidFill>
              <a:schemeClr val="accent2">
                <a:lumMod val="7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4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Analisi Materialità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842" y="3244413"/>
            <a:ext cx="3027158" cy="2817210"/>
          </a:xfrm>
          <a:prstGeom prst="rect">
            <a:avLst/>
          </a:prstGeom>
        </p:spPr>
      </p:pic>
      <p:graphicFrame>
        <p:nvGraphicFramePr>
          <p:cNvPr id="4" name="Oggetto 3">
            <a:extLst>
              <a:ext uri="{FF2B5EF4-FFF2-40B4-BE49-F238E27FC236}">
                <a16:creationId xmlns:a16="http://schemas.microsoft.com/office/drawing/2014/main" id="{435601B7-AE26-7F26-41F9-F77CDC8A0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476418"/>
              </p:ext>
            </p:extLst>
          </p:nvPr>
        </p:nvGraphicFramePr>
        <p:xfrm>
          <a:off x="1232929" y="1905475"/>
          <a:ext cx="8612711" cy="3802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835900" imgH="3467100" progId="Prism9.Document">
                  <p:embed/>
                </p:oleObj>
              </mc:Choice>
              <mc:Fallback>
                <p:oleObj r:id="rId3" imgW="7835900" imgH="3467100" progId="Prism9.Document">
                  <p:embed/>
                  <p:pic>
                    <p:nvPicPr>
                      <p:cNvPr id="4" name="Oggetto 3">
                        <a:extLst>
                          <a:ext uri="{FF2B5EF4-FFF2-40B4-BE49-F238E27FC236}">
                            <a16:creationId xmlns:a16="http://schemas.microsoft.com/office/drawing/2014/main" id="{435601B7-AE26-7F26-41F9-F77CDC8A0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2929" y="1905475"/>
                        <a:ext cx="8612711" cy="38023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98C88DAE-2325-63B7-9483-6421DEEFAE93}"/>
              </a:ext>
            </a:extLst>
          </p:cNvPr>
          <p:cNvSpPr/>
          <p:nvPr/>
        </p:nvSpPr>
        <p:spPr>
          <a:xfrm>
            <a:off x="3906510" y="1349425"/>
            <a:ext cx="4651617" cy="4858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Importanza </a:t>
            </a:r>
            <a:r>
              <a:rPr lang="it-IT" sz="2800" b="1" dirty="0">
                <a:solidFill>
                  <a:srgbClr val="2B335C"/>
                </a:solidFill>
                <a:highlight>
                  <a:srgbClr val="2B335C"/>
                </a:highlight>
              </a:rPr>
              <a:t> </a:t>
            </a:r>
            <a:r>
              <a:rPr lang="it-IT" sz="2800" b="1" dirty="0">
                <a:solidFill>
                  <a:schemeClr val="bg1"/>
                </a:solidFill>
                <a:highlight>
                  <a:srgbClr val="2B335C"/>
                </a:highlight>
              </a:rPr>
              <a:t>G </a:t>
            </a:r>
            <a:r>
              <a:rPr lang="it-IT" sz="2800" b="1" dirty="0">
                <a:solidFill>
                  <a:srgbClr val="2B335C"/>
                </a:solidFill>
              </a:rPr>
              <a:t> (Governance)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A4D90EE3-82E4-5E5E-05AC-CF594E20F7A9}"/>
              </a:ext>
            </a:extLst>
          </p:cNvPr>
          <p:cNvGrpSpPr>
            <a:grpSpLocks noChangeAspect="1"/>
          </p:cNvGrpSpPr>
          <p:nvPr/>
        </p:nvGrpSpPr>
        <p:grpSpPr>
          <a:xfrm>
            <a:off x="163923" y="1893872"/>
            <a:ext cx="1865411" cy="2706263"/>
            <a:chOff x="163923" y="1893872"/>
            <a:chExt cx="2395548" cy="3475364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22DEF1B6-A6DD-77ED-70A6-54DA8A2148FF}"/>
                </a:ext>
              </a:extLst>
            </p:cNvPr>
            <p:cNvGrpSpPr/>
            <p:nvPr/>
          </p:nvGrpSpPr>
          <p:grpSpPr>
            <a:xfrm>
              <a:off x="163923" y="1893872"/>
              <a:ext cx="2072943" cy="1873227"/>
              <a:chOff x="1059556" y="2291740"/>
              <a:chExt cx="2850473" cy="2730053"/>
            </a:xfrm>
          </p:grpSpPr>
          <p:sp>
            <p:nvSpPr>
              <p:cNvPr id="18" name="Forma 17">
                <a:extLst>
                  <a:ext uri="{FF2B5EF4-FFF2-40B4-BE49-F238E27FC236}">
                    <a16:creationId xmlns:a16="http://schemas.microsoft.com/office/drawing/2014/main" id="{3EF47BFE-649C-EF78-6DFD-796F4E5CD022}"/>
                  </a:ext>
                </a:extLst>
              </p:cNvPr>
              <p:cNvSpPr/>
              <p:nvPr/>
            </p:nvSpPr>
            <p:spPr>
              <a:xfrm rot="21076005">
                <a:off x="1059556" y="2291740"/>
                <a:ext cx="2372514" cy="2372875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9490488"/>
                  <a:gd name="adj5" fmla="val 1250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9" name="Figura a mano libera 18">
                <a:extLst>
                  <a:ext uri="{FF2B5EF4-FFF2-40B4-BE49-F238E27FC236}">
                    <a16:creationId xmlns:a16="http://schemas.microsoft.com/office/drawing/2014/main" id="{953DF84E-B3FD-EBDE-D3E8-9D2C3A28E5BA}"/>
                  </a:ext>
                </a:extLst>
              </p:cNvPr>
              <p:cNvSpPr/>
              <p:nvPr/>
            </p:nvSpPr>
            <p:spPr>
              <a:xfrm>
                <a:off x="2338038" y="4362772"/>
                <a:ext cx="1571991" cy="659021"/>
              </a:xfrm>
              <a:custGeom>
                <a:avLst/>
                <a:gdLst>
                  <a:gd name="connsiteX0" fmla="*/ 0 w 1318360"/>
                  <a:gd name="connsiteY0" fmla="*/ 0 h 659022"/>
                  <a:gd name="connsiteX1" fmla="*/ 1318360 w 1318360"/>
                  <a:gd name="connsiteY1" fmla="*/ 0 h 659022"/>
                  <a:gd name="connsiteX2" fmla="*/ 1318360 w 1318360"/>
                  <a:gd name="connsiteY2" fmla="*/ 659022 h 659022"/>
                  <a:gd name="connsiteX3" fmla="*/ 0 w 1318360"/>
                  <a:gd name="connsiteY3" fmla="*/ 659022 h 659022"/>
                  <a:gd name="connsiteX4" fmla="*/ 0 w 1318360"/>
                  <a:gd name="connsiteY4" fmla="*/ 0 h 659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8360" h="659022">
                    <a:moveTo>
                      <a:pt x="0" y="0"/>
                    </a:moveTo>
                    <a:lnTo>
                      <a:pt x="1318360" y="0"/>
                    </a:lnTo>
                    <a:lnTo>
                      <a:pt x="1318360" y="659022"/>
                    </a:lnTo>
                    <a:lnTo>
                      <a:pt x="0" y="659022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525" tIns="9525" rIns="9525" bIns="9525" numCol="1" spcCol="1270" anchor="ctr" anchorCtr="0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it-IT" sz="1300" i="1" dirty="0"/>
              </a:p>
            </p:txBody>
          </p:sp>
        </p:grpSp>
        <p:sp>
          <p:nvSpPr>
            <p:cNvPr id="11" name="Freccia ad arco 19">
              <a:extLst>
                <a:ext uri="{FF2B5EF4-FFF2-40B4-BE49-F238E27FC236}">
                  <a16:creationId xmlns:a16="http://schemas.microsoft.com/office/drawing/2014/main" id="{40FC95E4-554C-E673-A0B3-CE75642A733D}"/>
                </a:ext>
              </a:extLst>
            </p:cNvPr>
            <p:cNvSpPr/>
            <p:nvPr/>
          </p:nvSpPr>
          <p:spPr>
            <a:xfrm rot="507921">
              <a:off x="722051" y="2823201"/>
              <a:ext cx="1725195" cy="1628147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2798844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241E43E5-0E38-EA98-1866-EF1249317250}"/>
                </a:ext>
              </a:extLst>
            </p:cNvPr>
            <p:cNvSpPr/>
            <p:nvPr/>
          </p:nvSpPr>
          <p:spPr>
            <a:xfrm>
              <a:off x="194682" y="3741087"/>
              <a:ext cx="1725357" cy="1628149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045458"/>
                <a:gd name="adj5" fmla="val 125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" name="Figura a mano libera 21">
              <a:extLst>
                <a:ext uri="{FF2B5EF4-FFF2-40B4-BE49-F238E27FC236}">
                  <a16:creationId xmlns:a16="http://schemas.microsoft.com/office/drawing/2014/main" id="{706517A4-BB48-C012-F02F-FA4194361A4C}"/>
                </a:ext>
              </a:extLst>
            </p:cNvPr>
            <p:cNvSpPr/>
            <p:nvPr/>
          </p:nvSpPr>
          <p:spPr>
            <a:xfrm>
              <a:off x="577986" y="4350233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Esternalità</a:t>
              </a:r>
            </a:p>
          </p:txBody>
        </p:sp>
        <p:sp>
          <p:nvSpPr>
            <p:cNvPr id="14" name="Figura a mano libera 26">
              <a:extLst>
                <a:ext uri="{FF2B5EF4-FFF2-40B4-BE49-F238E27FC236}">
                  <a16:creationId xmlns:a16="http://schemas.microsoft.com/office/drawing/2014/main" id="{F06D4A17-F515-B5F2-36F0-DA56AF389BE2}"/>
                </a:ext>
              </a:extLst>
            </p:cNvPr>
            <p:cNvSpPr/>
            <p:nvPr/>
          </p:nvSpPr>
          <p:spPr>
            <a:xfrm>
              <a:off x="1138159" y="3398675"/>
              <a:ext cx="958748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Indotto</a:t>
              </a:r>
            </a:p>
          </p:txBody>
        </p:sp>
        <p:sp>
          <p:nvSpPr>
            <p:cNvPr id="16" name="Figura a mano libera 27">
              <a:extLst>
                <a:ext uri="{FF2B5EF4-FFF2-40B4-BE49-F238E27FC236}">
                  <a16:creationId xmlns:a16="http://schemas.microsoft.com/office/drawing/2014/main" id="{3C707117-00AB-3765-E698-439F0FD63680}"/>
                </a:ext>
              </a:extLst>
            </p:cNvPr>
            <p:cNvSpPr/>
            <p:nvPr/>
          </p:nvSpPr>
          <p:spPr>
            <a:xfrm>
              <a:off x="405130" y="2402166"/>
              <a:ext cx="1212403" cy="452188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dirty="0"/>
                <a:t>Analisi di materialità e sostenibilità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94A97F07-C790-6DA1-F429-75729A34AF05}"/>
                </a:ext>
              </a:extLst>
            </p:cNvPr>
            <p:cNvSpPr txBox="1"/>
            <p:nvPr/>
          </p:nvSpPr>
          <p:spPr>
            <a:xfrm>
              <a:off x="1774437" y="2338146"/>
              <a:ext cx="785034" cy="3073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dirty="0">
                  <a:solidFill>
                    <a:schemeClr val="bg1"/>
                  </a:solidFill>
                </a:rPr>
                <a:t>FASE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9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arrotondato 34"/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it-IT" dirty="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sp>
        <p:nvSpPr>
          <p:cNvPr id="36" name="Rettangolo arrotondato 35"/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B0112013-A417-9779-5182-7D868F691A26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1DDC16C3-1782-BA68-6C65-889FBB9D0234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2ED1F0EF-5376-89D1-B23D-5D9F16CF168C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5A85FDCB-01E0-FDC0-CEE3-4C254DCCB3BB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BB4EA351-1089-4947-C404-361F98964972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498C17D7-F0A1-7FFD-F0B4-A34DDF1B4DE3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0A7EEFBB-B8D5-41DF-A7EF-84049C622331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B7500245-35B5-C301-435E-26B9E2141EFB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0327F4C-BD0F-7D21-5CAF-7BF8C6344C52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  <p:sp>
        <p:nvSpPr>
          <p:cNvPr id="19" name="Rettangolo arrotondato 1">
            <a:extLst>
              <a:ext uri="{FF2B5EF4-FFF2-40B4-BE49-F238E27FC236}">
                <a16:creationId xmlns:a16="http://schemas.microsoft.com/office/drawing/2014/main" id="{CC36F2B7-10D3-DB01-920C-83FD6FBDA21A}"/>
              </a:ext>
            </a:extLst>
          </p:cNvPr>
          <p:cNvSpPr/>
          <p:nvPr/>
        </p:nvSpPr>
        <p:spPr>
          <a:xfrm>
            <a:off x="8839394" y="1747238"/>
            <a:ext cx="2277158" cy="9318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6 PROGETTI</a:t>
            </a:r>
          </a:p>
        </p:txBody>
      </p:sp>
      <p:pic>
        <p:nvPicPr>
          <p:cNvPr id="21" name="Elemento grafico 20" descr="Pannelli solari con riempimento a tinta unita">
            <a:extLst>
              <a:ext uri="{FF2B5EF4-FFF2-40B4-BE49-F238E27FC236}">
                <a16:creationId xmlns:a16="http://schemas.microsoft.com/office/drawing/2014/main" id="{DBC2ABA0-4A56-A4C6-109C-D13BEFC71AF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24" name="Elemento grafico 23" descr="Energia rinnovabile con riempimento a tinta unita">
            <a:extLst>
              <a:ext uri="{FF2B5EF4-FFF2-40B4-BE49-F238E27FC236}">
                <a16:creationId xmlns:a16="http://schemas.microsoft.com/office/drawing/2014/main" id="{DC3CF779-4C43-4C83-1F7C-DA3F656E5AD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38" name="Elemento grafico 37" descr="Freccia circolare con riempimento a tinta unita">
            <a:extLst>
              <a:ext uri="{FF2B5EF4-FFF2-40B4-BE49-F238E27FC236}">
                <a16:creationId xmlns:a16="http://schemas.microsoft.com/office/drawing/2014/main" id="{75D62D31-6D4C-5045-6E26-E699A7045E2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7CFF06B-9B1E-17BC-B9D6-1ECED6ACAFCD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E36E38B8-4BDD-9574-2796-BA2E754B1F03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527BCCE5-34DC-6CE8-F90A-EA0C83554AD4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ED10E39D-EAE7-DBC1-B9DE-59F3E9778897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9D62180B-9810-2113-4EE5-5057550F194D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D3EB5B12-06BB-236A-6891-55A9762DDA94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9E6B0401-D29F-D97F-873C-E5DC4EDF0B96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49EBBA91-2154-D90F-0802-F38F030F0D03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6800D2C-048F-164A-978B-6982B69E1018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  <p:sp>
        <p:nvSpPr>
          <p:cNvPr id="18" name="Rettangolo arrotondato 34">
            <a:extLst>
              <a:ext uri="{FF2B5EF4-FFF2-40B4-BE49-F238E27FC236}">
                <a16:creationId xmlns:a16="http://schemas.microsoft.com/office/drawing/2014/main" id="{AF772C03-6280-0E6A-96DF-DBC5D271142B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9" name="Rettangolo arrotondato 35">
            <a:extLst>
              <a:ext uri="{FF2B5EF4-FFF2-40B4-BE49-F238E27FC236}">
                <a16:creationId xmlns:a16="http://schemas.microsoft.com/office/drawing/2014/main" id="{3B1FB39F-ACB0-71D7-0563-DC01964A403B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20" name="Rettangolo arrotondato 36">
            <a:extLst>
              <a:ext uri="{FF2B5EF4-FFF2-40B4-BE49-F238E27FC236}">
                <a16:creationId xmlns:a16="http://schemas.microsoft.com/office/drawing/2014/main" id="{0BAC99BA-7F71-09DC-30B5-80222705D6CA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21" name="Elemento grafico 20" descr="Pannelli solari con riempimento a tinta unita">
            <a:extLst>
              <a:ext uri="{FF2B5EF4-FFF2-40B4-BE49-F238E27FC236}">
                <a16:creationId xmlns:a16="http://schemas.microsoft.com/office/drawing/2014/main" id="{2E524C54-3218-1724-95F2-AC4CC3E1A8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34" name="Elemento grafico 33" descr="Energia rinnovabile con riempimento a tinta unita">
            <a:extLst>
              <a:ext uri="{FF2B5EF4-FFF2-40B4-BE49-F238E27FC236}">
                <a16:creationId xmlns:a16="http://schemas.microsoft.com/office/drawing/2014/main" id="{FDF3BBD6-A475-4958-4BB2-77E00884CC0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35" name="Elemento grafico 34" descr="Freccia circolare con riempimento a tinta unita">
            <a:extLst>
              <a:ext uri="{FF2B5EF4-FFF2-40B4-BE49-F238E27FC236}">
                <a16:creationId xmlns:a16="http://schemas.microsoft.com/office/drawing/2014/main" id="{BAC61BF3-4D5A-96EB-EDBA-561B75218A2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36" name="Rettangolo arrotondato 1">
            <a:extLst>
              <a:ext uri="{FF2B5EF4-FFF2-40B4-BE49-F238E27FC236}">
                <a16:creationId xmlns:a16="http://schemas.microsoft.com/office/drawing/2014/main" id="{99A72AC0-0FCB-9FEE-B277-285AB5950FF1}"/>
              </a:ext>
            </a:extLst>
          </p:cNvPr>
          <p:cNvSpPr/>
          <p:nvPr/>
        </p:nvSpPr>
        <p:spPr>
          <a:xfrm>
            <a:off x="8839394" y="1747238"/>
            <a:ext cx="2277158" cy="9318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6 PROGETTI</a:t>
            </a:r>
          </a:p>
        </p:txBody>
      </p:sp>
    </p:spTree>
    <p:extLst>
      <p:ext uri="{BB962C8B-B14F-4D97-AF65-F5344CB8AC3E}">
        <p14:creationId xmlns:p14="http://schemas.microsoft.com/office/powerpoint/2010/main" val="40049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19" name="Rettangolo arrotondato 35">
            <a:extLst>
              <a:ext uri="{FF2B5EF4-FFF2-40B4-BE49-F238E27FC236}">
                <a16:creationId xmlns:a16="http://schemas.microsoft.com/office/drawing/2014/main" id="{3B1FB39F-ACB0-71D7-0563-DC01964A403B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20" name="Rettangolo arrotondato 36">
            <a:extLst>
              <a:ext uri="{FF2B5EF4-FFF2-40B4-BE49-F238E27FC236}">
                <a16:creationId xmlns:a16="http://schemas.microsoft.com/office/drawing/2014/main" id="{0BAC99BA-7F71-09DC-30B5-80222705D6CA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34" name="Elemento grafico 33" descr="Energia rinnovabile con riempimento a tinta unita">
            <a:extLst>
              <a:ext uri="{FF2B5EF4-FFF2-40B4-BE49-F238E27FC236}">
                <a16:creationId xmlns:a16="http://schemas.microsoft.com/office/drawing/2014/main" id="{FDF3BBD6-A475-4958-4BB2-77E00884CC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35" name="Elemento grafico 34" descr="Freccia circolare con riempimento a tinta unita">
            <a:extLst>
              <a:ext uri="{FF2B5EF4-FFF2-40B4-BE49-F238E27FC236}">
                <a16:creationId xmlns:a16="http://schemas.microsoft.com/office/drawing/2014/main" id="{BAC61BF3-4D5A-96EB-EDBA-561B75218A2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36" name="Rettangolo arrotondato 1">
            <a:extLst>
              <a:ext uri="{FF2B5EF4-FFF2-40B4-BE49-F238E27FC236}">
                <a16:creationId xmlns:a16="http://schemas.microsoft.com/office/drawing/2014/main" id="{99A72AC0-0FCB-9FEE-B277-285AB5950FF1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24AE4331-D33A-BD79-0AA3-E9D52D10803A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2" name="Rettangolo arrotondato 34">
              <a:extLst>
                <a:ext uri="{FF2B5EF4-FFF2-40B4-BE49-F238E27FC236}">
                  <a16:creationId xmlns:a16="http://schemas.microsoft.com/office/drawing/2014/main" id="{DF1E4E77-EEEA-D488-A2C0-F239A741AA3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22" name="Elemento grafico 21" descr="Pannelli solari con riempimento a tinta unita">
              <a:extLst>
                <a:ext uri="{FF2B5EF4-FFF2-40B4-BE49-F238E27FC236}">
                  <a16:creationId xmlns:a16="http://schemas.microsoft.com/office/drawing/2014/main" id="{2977FFB6-FD9B-B0BF-0935-262AE08E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pic>
        <p:nvPicPr>
          <p:cNvPr id="25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0888F059-68BD-A036-7D2C-F8C3542FB8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87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112433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62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753566C8-007B-AEA9-4EB0-ACB9AA1D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97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sz="240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igura a mano libera 30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878720" y="3565546"/>
            <a:ext cx="842922" cy="407563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300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4743"/>
              </p:ext>
            </p:extLst>
          </p:nvPr>
        </p:nvGraphicFramePr>
        <p:xfrm>
          <a:off x="0" y="1316913"/>
          <a:ext cx="7044268" cy="449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606">
                  <a:extLst>
                    <a:ext uri="{9D8B030D-6E8A-4147-A177-3AD203B41FA5}">
                      <a16:colId xmlns:a16="http://schemas.microsoft.com/office/drawing/2014/main" val="3125635977"/>
                    </a:ext>
                  </a:extLst>
                </a:gridCol>
                <a:gridCol w="2980528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15.82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662634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10.89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69%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57290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25,25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1E2712CC-4C9D-DCD7-D64F-52D0A3D6503E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7" name="Rettangolo arrotondato 36">
            <a:extLst>
              <a:ext uri="{FF2B5EF4-FFF2-40B4-BE49-F238E27FC236}">
                <a16:creationId xmlns:a16="http://schemas.microsoft.com/office/drawing/2014/main" id="{A3841A6F-04E0-DAA5-0137-159F6DE195C3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Energia rinnovabile con riempimento a tinta unita">
            <a:extLst>
              <a:ext uri="{FF2B5EF4-FFF2-40B4-BE49-F238E27FC236}">
                <a16:creationId xmlns:a16="http://schemas.microsoft.com/office/drawing/2014/main" id="{A57ACD27-8ACB-6436-240D-FB3CF4B151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11" name="Elemento grafico 10" descr="Freccia circolare con riempimento a tinta unita">
            <a:extLst>
              <a:ext uri="{FF2B5EF4-FFF2-40B4-BE49-F238E27FC236}">
                <a16:creationId xmlns:a16="http://schemas.microsoft.com/office/drawing/2014/main" id="{B35F3E12-943F-C595-C91F-EA54B35812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A371A4C1-4641-FE93-7BFF-12D57FB08764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BDF2DA5-8EDB-3F45-A2F4-10106F7D546C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14" name="Rettangolo arrotondato 34">
              <a:extLst>
                <a:ext uri="{FF2B5EF4-FFF2-40B4-BE49-F238E27FC236}">
                  <a16:creationId xmlns:a16="http://schemas.microsoft.com/office/drawing/2014/main" id="{652F486C-BE37-327B-D369-93741EE5A92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15" name="Elemento grafico 14" descr="Pannelli solari con riempimento a tinta unita">
              <a:extLst>
                <a:ext uri="{FF2B5EF4-FFF2-40B4-BE49-F238E27FC236}">
                  <a16:creationId xmlns:a16="http://schemas.microsoft.com/office/drawing/2014/main" id="{46EE5563-1713-1B48-190B-0127092BB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sp>
        <p:nvSpPr>
          <p:cNvPr id="19" name="Segnaposto contenuto 4">
            <a:extLst>
              <a:ext uri="{FF2B5EF4-FFF2-40B4-BE49-F238E27FC236}">
                <a16:creationId xmlns:a16="http://schemas.microsoft.com/office/drawing/2014/main" id="{77D4DAC5-149A-CF8A-4E8C-CD9077C4737B}"/>
              </a:ext>
            </a:extLst>
          </p:cNvPr>
          <p:cNvSpPr txBox="1">
            <a:spLocks/>
          </p:cNvSpPr>
          <p:nvPr/>
        </p:nvSpPr>
        <p:spPr>
          <a:xfrm>
            <a:off x="1461628" y="148551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</p:spTree>
    <p:extLst>
      <p:ext uri="{BB962C8B-B14F-4D97-AF65-F5344CB8AC3E}">
        <p14:creationId xmlns:p14="http://schemas.microsoft.com/office/powerpoint/2010/main" val="1562874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753566C8-007B-AEA9-4EB0-ACB9AA1D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97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sz="240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igura a mano libera 30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878720" y="3565546"/>
            <a:ext cx="842922" cy="407563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300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607379"/>
              </p:ext>
            </p:extLst>
          </p:nvPr>
        </p:nvGraphicFramePr>
        <p:xfrm>
          <a:off x="0" y="1316913"/>
          <a:ext cx="7044268" cy="449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606">
                  <a:extLst>
                    <a:ext uri="{9D8B030D-6E8A-4147-A177-3AD203B41FA5}">
                      <a16:colId xmlns:a16="http://schemas.microsoft.com/office/drawing/2014/main" val="3125635977"/>
                    </a:ext>
                  </a:extLst>
                </a:gridCol>
                <a:gridCol w="2980528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15.82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662634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10.89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69%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57290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25,25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1,60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2,32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132%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1E2712CC-4C9D-DCD7-D64F-52D0A3D6503E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7" name="Rettangolo arrotondato 36">
            <a:extLst>
              <a:ext uri="{FF2B5EF4-FFF2-40B4-BE49-F238E27FC236}">
                <a16:creationId xmlns:a16="http://schemas.microsoft.com/office/drawing/2014/main" id="{A3841A6F-04E0-DAA5-0137-159F6DE195C3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Energia rinnovabile con riempimento a tinta unita">
            <a:extLst>
              <a:ext uri="{FF2B5EF4-FFF2-40B4-BE49-F238E27FC236}">
                <a16:creationId xmlns:a16="http://schemas.microsoft.com/office/drawing/2014/main" id="{A57ACD27-8ACB-6436-240D-FB3CF4B151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11" name="Elemento grafico 10" descr="Freccia circolare con riempimento a tinta unita">
            <a:extLst>
              <a:ext uri="{FF2B5EF4-FFF2-40B4-BE49-F238E27FC236}">
                <a16:creationId xmlns:a16="http://schemas.microsoft.com/office/drawing/2014/main" id="{B35F3E12-943F-C595-C91F-EA54B35812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A371A4C1-4641-FE93-7BFF-12D57FB08764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BDF2DA5-8EDB-3F45-A2F4-10106F7D546C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14" name="Rettangolo arrotondato 34">
              <a:extLst>
                <a:ext uri="{FF2B5EF4-FFF2-40B4-BE49-F238E27FC236}">
                  <a16:creationId xmlns:a16="http://schemas.microsoft.com/office/drawing/2014/main" id="{652F486C-BE37-327B-D369-93741EE5A92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15" name="Elemento grafico 14" descr="Pannelli solari con riempimento a tinta unita">
              <a:extLst>
                <a:ext uri="{FF2B5EF4-FFF2-40B4-BE49-F238E27FC236}">
                  <a16:creationId xmlns:a16="http://schemas.microsoft.com/office/drawing/2014/main" id="{46EE5563-1713-1B48-190B-0127092BB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sp>
        <p:nvSpPr>
          <p:cNvPr id="19" name="Segnaposto contenuto 4">
            <a:extLst>
              <a:ext uri="{FF2B5EF4-FFF2-40B4-BE49-F238E27FC236}">
                <a16:creationId xmlns:a16="http://schemas.microsoft.com/office/drawing/2014/main" id="{77D4DAC5-149A-CF8A-4E8C-CD9077C4737B}"/>
              </a:ext>
            </a:extLst>
          </p:cNvPr>
          <p:cNvSpPr txBox="1">
            <a:spLocks/>
          </p:cNvSpPr>
          <p:nvPr/>
        </p:nvSpPr>
        <p:spPr>
          <a:xfrm>
            <a:off x="1461628" y="148551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2" name="Freccia circolare in su 1">
            <a:extLst>
              <a:ext uri="{FF2B5EF4-FFF2-40B4-BE49-F238E27FC236}">
                <a16:creationId xmlns:a16="http://schemas.microsoft.com/office/drawing/2014/main" id="{41EBC2E7-83EA-8D99-C77D-8302595EB2C1}"/>
              </a:ext>
            </a:extLst>
          </p:cNvPr>
          <p:cNvSpPr/>
          <p:nvPr/>
        </p:nvSpPr>
        <p:spPr>
          <a:xfrm rot="16200000">
            <a:off x="4607978" y="2318320"/>
            <a:ext cx="1448411" cy="557150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Rettangolo arrotondato 3">
            <a:extLst>
              <a:ext uri="{FF2B5EF4-FFF2-40B4-BE49-F238E27FC236}">
                <a16:creationId xmlns:a16="http://schemas.microsoft.com/office/drawing/2014/main" id="{12AC9B01-CDD2-3107-4AB9-528E173D4301}"/>
              </a:ext>
            </a:extLst>
          </p:cNvPr>
          <p:cNvSpPr/>
          <p:nvPr/>
        </p:nvSpPr>
        <p:spPr>
          <a:xfrm>
            <a:off x="3861940" y="3484594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466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753566C8-007B-AEA9-4EB0-ACB9AA1D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97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sz="240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igura a mano libera 30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878720" y="3565546"/>
            <a:ext cx="842922" cy="407563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300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182626"/>
              </p:ext>
            </p:extLst>
          </p:nvPr>
        </p:nvGraphicFramePr>
        <p:xfrm>
          <a:off x="0" y="1316913"/>
          <a:ext cx="7044268" cy="449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606">
                  <a:extLst>
                    <a:ext uri="{9D8B030D-6E8A-4147-A177-3AD203B41FA5}">
                      <a16:colId xmlns:a16="http://schemas.microsoft.com/office/drawing/2014/main" val="3125635977"/>
                    </a:ext>
                  </a:extLst>
                </a:gridCol>
                <a:gridCol w="2980528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15.82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662634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10.89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69%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57290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25,25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1,60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2,32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132%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Effetto </a:t>
                      </a:r>
                      <a:r>
                        <a:rPr lang="it-IT" dirty="0" err="1"/>
                        <a:t>occupaz</a:t>
                      </a:r>
                      <a:r>
                        <a:rPr lang="it-IT" dirty="0"/>
                        <a:t>. (ULA)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236,52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14,96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65358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21,72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1E2712CC-4C9D-DCD7-D64F-52D0A3D6503E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7" name="Rettangolo arrotondato 36">
            <a:extLst>
              <a:ext uri="{FF2B5EF4-FFF2-40B4-BE49-F238E27FC236}">
                <a16:creationId xmlns:a16="http://schemas.microsoft.com/office/drawing/2014/main" id="{A3841A6F-04E0-DAA5-0137-159F6DE195C3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Energia rinnovabile con riempimento a tinta unita">
            <a:extLst>
              <a:ext uri="{FF2B5EF4-FFF2-40B4-BE49-F238E27FC236}">
                <a16:creationId xmlns:a16="http://schemas.microsoft.com/office/drawing/2014/main" id="{A57ACD27-8ACB-6436-240D-FB3CF4B151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11" name="Elemento grafico 10" descr="Freccia circolare con riempimento a tinta unita">
            <a:extLst>
              <a:ext uri="{FF2B5EF4-FFF2-40B4-BE49-F238E27FC236}">
                <a16:creationId xmlns:a16="http://schemas.microsoft.com/office/drawing/2014/main" id="{B35F3E12-943F-C595-C91F-EA54B35812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A371A4C1-4641-FE93-7BFF-12D57FB08764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BDF2DA5-8EDB-3F45-A2F4-10106F7D546C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14" name="Rettangolo arrotondato 34">
              <a:extLst>
                <a:ext uri="{FF2B5EF4-FFF2-40B4-BE49-F238E27FC236}">
                  <a16:creationId xmlns:a16="http://schemas.microsoft.com/office/drawing/2014/main" id="{652F486C-BE37-327B-D369-93741EE5A92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15" name="Elemento grafico 14" descr="Pannelli solari con riempimento a tinta unita">
              <a:extLst>
                <a:ext uri="{FF2B5EF4-FFF2-40B4-BE49-F238E27FC236}">
                  <a16:creationId xmlns:a16="http://schemas.microsoft.com/office/drawing/2014/main" id="{46EE5563-1713-1B48-190B-0127092BB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sp>
        <p:nvSpPr>
          <p:cNvPr id="19" name="Segnaposto contenuto 4">
            <a:extLst>
              <a:ext uri="{FF2B5EF4-FFF2-40B4-BE49-F238E27FC236}">
                <a16:creationId xmlns:a16="http://schemas.microsoft.com/office/drawing/2014/main" id="{77D4DAC5-149A-CF8A-4E8C-CD9077C4737B}"/>
              </a:ext>
            </a:extLst>
          </p:cNvPr>
          <p:cNvSpPr txBox="1">
            <a:spLocks/>
          </p:cNvSpPr>
          <p:nvPr/>
        </p:nvSpPr>
        <p:spPr>
          <a:xfrm>
            <a:off x="1461628" y="148551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2" name="Rettangolo arrotondato 3">
            <a:extLst>
              <a:ext uri="{FF2B5EF4-FFF2-40B4-BE49-F238E27FC236}">
                <a16:creationId xmlns:a16="http://schemas.microsoft.com/office/drawing/2014/main" id="{6B41556D-93FB-4016-B0E6-307D0484CC8F}"/>
              </a:ext>
            </a:extLst>
          </p:cNvPr>
          <p:cNvSpPr/>
          <p:nvPr/>
        </p:nvSpPr>
        <p:spPr>
          <a:xfrm>
            <a:off x="3855116" y="3963415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circolare in su 4">
            <a:extLst>
              <a:ext uri="{FF2B5EF4-FFF2-40B4-BE49-F238E27FC236}">
                <a16:creationId xmlns:a16="http://schemas.microsoft.com/office/drawing/2014/main" id="{298ABB34-4AB2-5ADE-C7DD-759B75FCC969}"/>
              </a:ext>
            </a:extLst>
          </p:cNvPr>
          <p:cNvSpPr/>
          <p:nvPr/>
        </p:nvSpPr>
        <p:spPr>
          <a:xfrm rot="16200000">
            <a:off x="4962061" y="2581667"/>
            <a:ext cx="833935" cy="557150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179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753566C8-007B-AEA9-4EB0-ACB9AA1D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97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sz="240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igura a mano libera 30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878720" y="3565546"/>
            <a:ext cx="842922" cy="407563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300" dirty="0"/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1E2712CC-4C9D-DCD7-D64F-52D0A3D6503E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7" name="Rettangolo arrotondato 36">
            <a:extLst>
              <a:ext uri="{FF2B5EF4-FFF2-40B4-BE49-F238E27FC236}">
                <a16:creationId xmlns:a16="http://schemas.microsoft.com/office/drawing/2014/main" id="{A3841A6F-04E0-DAA5-0137-159F6DE195C3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Energia rinnovabile con riempimento a tinta unita">
            <a:extLst>
              <a:ext uri="{FF2B5EF4-FFF2-40B4-BE49-F238E27FC236}">
                <a16:creationId xmlns:a16="http://schemas.microsoft.com/office/drawing/2014/main" id="{A57ACD27-8ACB-6436-240D-FB3CF4B151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11" name="Elemento grafico 10" descr="Freccia circolare con riempimento a tinta unita">
            <a:extLst>
              <a:ext uri="{FF2B5EF4-FFF2-40B4-BE49-F238E27FC236}">
                <a16:creationId xmlns:a16="http://schemas.microsoft.com/office/drawing/2014/main" id="{B35F3E12-943F-C595-C91F-EA54B35812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A371A4C1-4641-FE93-7BFF-12D57FB08764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BDF2DA5-8EDB-3F45-A2F4-10106F7D546C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14" name="Rettangolo arrotondato 34">
              <a:extLst>
                <a:ext uri="{FF2B5EF4-FFF2-40B4-BE49-F238E27FC236}">
                  <a16:creationId xmlns:a16="http://schemas.microsoft.com/office/drawing/2014/main" id="{652F486C-BE37-327B-D369-93741EE5A92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15" name="Elemento grafico 14" descr="Pannelli solari con riempimento a tinta unita">
              <a:extLst>
                <a:ext uri="{FF2B5EF4-FFF2-40B4-BE49-F238E27FC236}">
                  <a16:creationId xmlns:a16="http://schemas.microsoft.com/office/drawing/2014/main" id="{46EE5563-1713-1B48-190B-0127092BB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sp>
        <p:nvSpPr>
          <p:cNvPr id="19" name="Segnaposto contenuto 4">
            <a:extLst>
              <a:ext uri="{FF2B5EF4-FFF2-40B4-BE49-F238E27FC236}">
                <a16:creationId xmlns:a16="http://schemas.microsoft.com/office/drawing/2014/main" id="{77D4DAC5-149A-CF8A-4E8C-CD9077C4737B}"/>
              </a:ext>
            </a:extLst>
          </p:cNvPr>
          <p:cNvSpPr txBox="1">
            <a:spLocks/>
          </p:cNvSpPr>
          <p:nvPr/>
        </p:nvSpPr>
        <p:spPr>
          <a:xfrm>
            <a:off x="1461628" y="148551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38FB1B9-C7AC-6979-AD03-EBCF80F8C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17146"/>
              </p:ext>
            </p:extLst>
          </p:nvPr>
        </p:nvGraphicFramePr>
        <p:xfrm>
          <a:off x="-1498" y="1316913"/>
          <a:ext cx="7025036" cy="4045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099">
                  <a:extLst>
                    <a:ext uri="{9D8B030D-6E8A-4147-A177-3AD203B41FA5}">
                      <a16:colId xmlns:a16="http://schemas.microsoft.com/office/drawing/2014/main" val="408568612"/>
                    </a:ext>
                  </a:extLst>
                </a:gridCol>
                <a:gridCol w="2601419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56259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56259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25,25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Percentuale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Metallurgia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1,45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Costruzioni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8,32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Commercio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0,50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Trasporto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Professionali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3,30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Amministrazione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3,48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Pubb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Amm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2,29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90488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cui: Altro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3,89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15,4%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887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l via l'impianto fotovoltaico galleggiante più grande d'Europa">
            <a:extLst>
              <a:ext uri="{FF2B5EF4-FFF2-40B4-BE49-F238E27FC236}">
                <a16:creationId xmlns:a16="http://schemas.microsoft.com/office/drawing/2014/main" id="{753566C8-007B-AEA9-4EB0-ACB9AA1D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301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973"/>
            <a:ext cx="7044267" cy="50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sz="240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igura a mano libera 30">
            <a:extLst>
              <a:ext uri="{FF2B5EF4-FFF2-40B4-BE49-F238E27FC236}">
                <a16:creationId xmlns:a16="http://schemas.microsoft.com/office/drawing/2014/main" id="{04DDB00E-DA2B-AB49-972B-E9546859A52A}"/>
              </a:ext>
            </a:extLst>
          </p:cNvPr>
          <p:cNvSpPr/>
          <p:nvPr/>
        </p:nvSpPr>
        <p:spPr>
          <a:xfrm>
            <a:off x="878720" y="3565546"/>
            <a:ext cx="842922" cy="407563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300" dirty="0"/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1E2712CC-4C9D-DCD7-D64F-52D0A3D6503E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7" name="Rettangolo arrotondato 36">
            <a:extLst>
              <a:ext uri="{FF2B5EF4-FFF2-40B4-BE49-F238E27FC236}">
                <a16:creationId xmlns:a16="http://schemas.microsoft.com/office/drawing/2014/main" id="{A3841A6F-04E0-DAA5-0137-159F6DE195C3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Energia rinnovabile con riempimento a tinta unita">
            <a:extLst>
              <a:ext uri="{FF2B5EF4-FFF2-40B4-BE49-F238E27FC236}">
                <a16:creationId xmlns:a16="http://schemas.microsoft.com/office/drawing/2014/main" id="{A57ACD27-8ACB-6436-240D-FB3CF4B151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11" name="Elemento grafico 10" descr="Freccia circolare con riempimento a tinta unita">
            <a:extLst>
              <a:ext uri="{FF2B5EF4-FFF2-40B4-BE49-F238E27FC236}">
                <a16:creationId xmlns:a16="http://schemas.microsoft.com/office/drawing/2014/main" id="{B35F3E12-943F-C595-C91F-EA54B35812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A371A4C1-4641-FE93-7BFF-12D57FB08764}"/>
              </a:ext>
            </a:extLst>
          </p:cNvPr>
          <p:cNvSpPr/>
          <p:nvPr/>
        </p:nvSpPr>
        <p:spPr>
          <a:xfrm>
            <a:off x="7481455" y="1139102"/>
            <a:ext cx="4710545" cy="1458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2B335C"/>
                </a:solidFill>
              </a:rPr>
              <a:t>16 impianti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15.01 MW potenza installata</a:t>
            </a:r>
          </a:p>
          <a:p>
            <a:pPr algn="ctr"/>
            <a:r>
              <a:rPr lang="it-IT" sz="2400" dirty="0">
                <a:solidFill>
                  <a:srgbClr val="2B335C"/>
                </a:solidFill>
              </a:rPr>
              <a:t>15.82mln investiti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BDF2DA5-8EDB-3F45-A2F4-10106F7D546C}"/>
              </a:ext>
            </a:extLst>
          </p:cNvPr>
          <p:cNvGrpSpPr>
            <a:grpSpLocks noChangeAspect="1"/>
          </p:cNvGrpSpPr>
          <p:nvPr/>
        </p:nvGrpSpPr>
        <p:grpSpPr>
          <a:xfrm>
            <a:off x="7365281" y="2597268"/>
            <a:ext cx="4416191" cy="931878"/>
            <a:chOff x="8174479" y="2768020"/>
            <a:chExt cx="3606993" cy="761126"/>
          </a:xfrm>
        </p:grpSpPr>
        <p:sp>
          <p:nvSpPr>
            <p:cNvPr id="14" name="Rettangolo arrotondato 34">
              <a:extLst>
                <a:ext uri="{FF2B5EF4-FFF2-40B4-BE49-F238E27FC236}">
                  <a16:creationId xmlns:a16="http://schemas.microsoft.com/office/drawing/2014/main" id="{652F486C-BE37-327B-D369-93741EE5A922}"/>
                </a:ext>
              </a:extLst>
            </p:cNvPr>
            <p:cNvSpPr/>
            <p:nvPr/>
          </p:nvSpPr>
          <p:spPr>
            <a:xfrm>
              <a:off x="8174479" y="2785528"/>
              <a:ext cx="3606993" cy="74361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FOTOVOLTAICO</a:t>
              </a:r>
            </a:p>
          </p:txBody>
        </p:sp>
        <p:pic>
          <p:nvPicPr>
            <p:cNvPr id="15" name="Elemento grafico 14" descr="Pannelli solari con riempimento a tinta unita">
              <a:extLst>
                <a:ext uri="{FF2B5EF4-FFF2-40B4-BE49-F238E27FC236}">
                  <a16:creationId xmlns:a16="http://schemas.microsoft.com/office/drawing/2014/main" id="{46EE5563-1713-1B48-190B-0127092BB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34176" y="2768020"/>
              <a:ext cx="726680" cy="726680"/>
            </a:xfrm>
            <a:prstGeom prst="rect">
              <a:avLst/>
            </a:prstGeom>
          </p:spPr>
        </p:pic>
      </p:grpSp>
      <p:sp>
        <p:nvSpPr>
          <p:cNvPr id="19" name="Segnaposto contenuto 4">
            <a:extLst>
              <a:ext uri="{FF2B5EF4-FFF2-40B4-BE49-F238E27FC236}">
                <a16:creationId xmlns:a16="http://schemas.microsoft.com/office/drawing/2014/main" id="{77D4DAC5-149A-CF8A-4E8C-CD9077C4737B}"/>
              </a:ext>
            </a:extLst>
          </p:cNvPr>
          <p:cNvSpPr txBox="1">
            <a:spLocks/>
          </p:cNvSpPr>
          <p:nvPr/>
        </p:nvSpPr>
        <p:spPr>
          <a:xfrm>
            <a:off x="1461628" y="148551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Esternalità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64017FB2-3F3B-6059-B6D3-CE4836DC1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51742"/>
              </p:ext>
            </p:extLst>
          </p:nvPr>
        </p:nvGraphicFramePr>
        <p:xfrm>
          <a:off x="-1" y="2230976"/>
          <a:ext cx="7044267" cy="3076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681">
                  <a:extLst>
                    <a:ext uri="{9D8B030D-6E8A-4147-A177-3AD203B41FA5}">
                      <a16:colId xmlns:a16="http://schemas.microsoft.com/office/drawing/2014/main" val="3196466557"/>
                    </a:ext>
                  </a:extLst>
                </a:gridCol>
                <a:gridCol w="3188003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2768583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</a:tblGrid>
              <a:tr h="379587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Impatto</a:t>
                      </a:r>
                      <a:r>
                        <a:rPr lang="it-IT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indotto sui territori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Emissioni di CO2 evitate (</a:t>
                      </a:r>
                      <a:r>
                        <a:rPr lang="it-IT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kt</a:t>
                      </a:r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76,20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Valore attuale (mln)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10,82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MWh produzione attesa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333,15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Valore attuale (mln)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20,93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marR="0" indent="3587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3587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Rapporto Esternalità / </a:t>
                      </a:r>
                      <a:r>
                        <a:rPr lang="it-IT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0" indent="358775" algn="l" fontAlgn="b"/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Rapporto Esternalità / </a:t>
                      </a:r>
                      <a:r>
                        <a:rPr lang="it-IT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</a:t>
                      </a:r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2,92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291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7CFF06B-9B1E-17BC-B9D6-1ECED6ACAFCD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E36E38B8-4BDD-9574-2796-BA2E754B1F03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527BCCE5-34DC-6CE8-F90A-EA0C83554AD4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ED10E39D-EAE7-DBC1-B9DE-59F3E9778897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9D62180B-9810-2113-4EE5-5057550F194D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D3EB5B12-06BB-236A-6891-55A9762DDA94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9E6B0401-D29F-D97F-873C-E5DC4EDF0B96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49EBBA91-2154-D90F-0802-F38F030F0D03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6800D2C-048F-164A-978B-6982B69E1018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  <p:sp>
        <p:nvSpPr>
          <p:cNvPr id="18" name="Rettangolo arrotondato 34">
            <a:extLst>
              <a:ext uri="{FF2B5EF4-FFF2-40B4-BE49-F238E27FC236}">
                <a16:creationId xmlns:a16="http://schemas.microsoft.com/office/drawing/2014/main" id="{AF772C03-6280-0E6A-96DF-DBC5D271142B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9" name="Rettangolo arrotondato 35">
            <a:extLst>
              <a:ext uri="{FF2B5EF4-FFF2-40B4-BE49-F238E27FC236}">
                <a16:creationId xmlns:a16="http://schemas.microsoft.com/office/drawing/2014/main" id="{3B1FB39F-ACB0-71D7-0563-DC01964A403B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20" name="Rettangolo arrotondato 36">
            <a:extLst>
              <a:ext uri="{FF2B5EF4-FFF2-40B4-BE49-F238E27FC236}">
                <a16:creationId xmlns:a16="http://schemas.microsoft.com/office/drawing/2014/main" id="{0BAC99BA-7F71-09DC-30B5-80222705D6CA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21" name="Elemento grafico 20" descr="Pannelli solari con riempimento a tinta unita">
            <a:extLst>
              <a:ext uri="{FF2B5EF4-FFF2-40B4-BE49-F238E27FC236}">
                <a16:creationId xmlns:a16="http://schemas.microsoft.com/office/drawing/2014/main" id="{2E524C54-3218-1724-95F2-AC4CC3E1A8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34" name="Elemento grafico 33" descr="Energia rinnovabile con riempimento a tinta unita">
            <a:extLst>
              <a:ext uri="{FF2B5EF4-FFF2-40B4-BE49-F238E27FC236}">
                <a16:creationId xmlns:a16="http://schemas.microsoft.com/office/drawing/2014/main" id="{FDF3BBD6-A475-4958-4BB2-77E00884CC0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35" name="Elemento grafico 34" descr="Freccia circolare con riempimento a tinta unita">
            <a:extLst>
              <a:ext uri="{FF2B5EF4-FFF2-40B4-BE49-F238E27FC236}">
                <a16:creationId xmlns:a16="http://schemas.microsoft.com/office/drawing/2014/main" id="{BAC61BF3-4D5A-96EB-EDBA-561B75218A2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36" name="Rettangolo arrotondato 1">
            <a:extLst>
              <a:ext uri="{FF2B5EF4-FFF2-40B4-BE49-F238E27FC236}">
                <a16:creationId xmlns:a16="http://schemas.microsoft.com/office/drawing/2014/main" id="{99A72AC0-0FCB-9FEE-B277-285AB5950FF1}"/>
              </a:ext>
            </a:extLst>
          </p:cNvPr>
          <p:cNvSpPr/>
          <p:nvPr/>
        </p:nvSpPr>
        <p:spPr>
          <a:xfrm>
            <a:off x="8839394" y="1747238"/>
            <a:ext cx="2277158" cy="9318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6 PROGETTI</a:t>
            </a:r>
          </a:p>
        </p:txBody>
      </p:sp>
    </p:spTree>
    <p:extLst>
      <p:ext uri="{BB962C8B-B14F-4D97-AF65-F5344CB8AC3E}">
        <p14:creationId xmlns:p14="http://schemas.microsoft.com/office/powerpoint/2010/main" val="219678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fficienza Energeti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12" name="Rettangolo arrotondato 34">
            <a:extLst>
              <a:ext uri="{FF2B5EF4-FFF2-40B4-BE49-F238E27FC236}">
                <a16:creationId xmlns:a16="http://schemas.microsoft.com/office/drawing/2014/main" id="{9BF3BC62-877A-AE1F-9D68-E71DD543C30D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4" name="Rettangolo arrotondato 36">
            <a:extLst>
              <a:ext uri="{FF2B5EF4-FFF2-40B4-BE49-F238E27FC236}">
                <a16:creationId xmlns:a16="http://schemas.microsoft.com/office/drawing/2014/main" id="{A6BF3B2A-4C65-3A45-278A-7B17A0CA07EE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15" name="Elemento grafico 14" descr="Pannelli solari con riempimento a tinta unita">
            <a:extLst>
              <a:ext uri="{FF2B5EF4-FFF2-40B4-BE49-F238E27FC236}">
                <a16:creationId xmlns:a16="http://schemas.microsoft.com/office/drawing/2014/main" id="{16892BFE-C080-C21E-AC16-B22F9B4DC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sp>
        <p:nvSpPr>
          <p:cNvPr id="13" name="Rettangolo arrotondato 35">
            <a:extLst>
              <a:ext uri="{FF2B5EF4-FFF2-40B4-BE49-F238E27FC236}">
                <a16:creationId xmlns:a16="http://schemas.microsoft.com/office/drawing/2014/main" id="{63DC96B7-6EC9-D91D-D0B1-D29C9D21F7BA}"/>
              </a:ext>
            </a:extLst>
          </p:cNvPr>
          <p:cNvSpPr/>
          <p:nvPr/>
        </p:nvSpPr>
        <p:spPr>
          <a:xfrm>
            <a:off x="7386911" y="3567736"/>
            <a:ext cx="4416191" cy="9570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16" name="Elemento grafico 15" descr="Energia rinnovabile con riempimento a tinta unita">
            <a:extLst>
              <a:ext uri="{FF2B5EF4-FFF2-40B4-BE49-F238E27FC236}">
                <a16:creationId xmlns:a16="http://schemas.microsoft.com/office/drawing/2014/main" id="{0928334E-77F1-AA50-74BC-2D5EBDAE5F1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192" y="3536209"/>
            <a:ext cx="1040727" cy="1061388"/>
          </a:xfrm>
          <a:prstGeom prst="rect">
            <a:avLst/>
          </a:prstGeom>
        </p:spPr>
      </p:pic>
      <p:pic>
        <p:nvPicPr>
          <p:cNvPr id="17" name="Elemento grafico 16" descr="Freccia circolare con riempimento a tinta unita">
            <a:extLst>
              <a:ext uri="{FF2B5EF4-FFF2-40B4-BE49-F238E27FC236}">
                <a16:creationId xmlns:a16="http://schemas.microsoft.com/office/drawing/2014/main" id="{F5CAD5EA-DF79-4B8A-572A-2DBB5BC1B3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86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fficienza Energetica"/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12" name="Rettangolo arrotondato 34">
            <a:extLst>
              <a:ext uri="{FF2B5EF4-FFF2-40B4-BE49-F238E27FC236}">
                <a16:creationId xmlns:a16="http://schemas.microsoft.com/office/drawing/2014/main" id="{9BF3BC62-877A-AE1F-9D68-E71DD543C30D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4" name="Rettangolo arrotondato 36">
            <a:extLst>
              <a:ext uri="{FF2B5EF4-FFF2-40B4-BE49-F238E27FC236}">
                <a16:creationId xmlns:a16="http://schemas.microsoft.com/office/drawing/2014/main" id="{A6BF3B2A-4C65-3A45-278A-7B17A0CA07EE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15" name="Elemento grafico 14" descr="Pannelli solari con riempimento a tinta unita">
            <a:extLst>
              <a:ext uri="{FF2B5EF4-FFF2-40B4-BE49-F238E27FC236}">
                <a16:creationId xmlns:a16="http://schemas.microsoft.com/office/drawing/2014/main" id="{16892BFE-C080-C21E-AC16-B22F9B4DC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sp>
        <p:nvSpPr>
          <p:cNvPr id="13" name="Rettangolo arrotondato 35">
            <a:extLst>
              <a:ext uri="{FF2B5EF4-FFF2-40B4-BE49-F238E27FC236}">
                <a16:creationId xmlns:a16="http://schemas.microsoft.com/office/drawing/2014/main" id="{63DC96B7-6EC9-D91D-D0B1-D29C9D21F7BA}"/>
              </a:ext>
            </a:extLst>
          </p:cNvPr>
          <p:cNvSpPr/>
          <p:nvPr/>
        </p:nvSpPr>
        <p:spPr>
          <a:xfrm>
            <a:off x="7386911" y="3567736"/>
            <a:ext cx="4416191" cy="9570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16" name="Elemento grafico 15" descr="Energia rinnovabile con riempimento a tinta unita">
            <a:extLst>
              <a:ext uri="{FF2B5EF4-FFF2-40B4-BE49-F238E27FC236}">
                <a16:creationId xmlns:a16="http://schemas.microsoft.com/office/drawing/2014/main" id="{0928334E-77F1-AA50-74BC-2D5EBDAE5F1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192" y="3536209"/>
            <a:ext cx="1040727" cy="1061388"/>
          </a:xfrm>
          <a:prstGeom prst="rect">
            <a:avLst/>
          </a:prstGeom>
        </p:spPr>
      </p:pic>
      <p:pic>
        <p:nvPicPr>
          <p:cNvPr id="17" name="Elemento grafico 16" descr="Freccia circolare con riempimento a tinta unita">
            <a:extLst>
              <a:ext uri="{FF2B5EF4-FFF2-40B4-BE49-F238E27FC236}">
                <a16:creationId xmlns:a16="http://schemas.microsoft.com/office/drawing/2014/main" id="{F5CAD5EA-DF79-4B8A-572A-2DBB5BC1B3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322465BD-871D-A0D2-85C1-F3257CB7B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043145"/>
              </p:ext>
            </p:extLst>
          </p:nvPr>
        </p:nvGraphicFramePr>
        <p:xfrm>
          <a:off x="0" y="1348309"/>
          <a:ext cx="7051856" cy="4045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910">
                  <a:extLst>
                    <a:ext uri="{9D8B030D-6E8A-4147-A177-3AD203B41FA5}">
                      <a16:colId xmlns:a16="http://schemas.microsoft.com/office/drawing/2014/main" val="2102887405"/>
                    </a:ext>
                  </a:extLst>
                </a:gridCol>
                <a:gridCol w="244327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33705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2964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87%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0,34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84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fficienza Energetica"/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12" name="Rettangolo arrotondato 34">
            <a:extLst>
              <a:ext uri="{FF2B5EF4-FFF2-40B4-BE49-F238E27FC236}">
                <a16:creationId xmlns:a16="http://schemas.microsoft.com/office/drawing/2014/main" id="{9BF3BC62-877A-AE1F-9D68-E71DD543C30D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4" name="Rettangolo arrotondato 36">
            <a:extLst>
              <a:ext uri="{FF2B5EF4-FFF2-40B4-BE49-F238E27FC236}">
                <a16:creationId xmlns:a16="http://schemas.microsoft.com/office/drawing/2014/main" id="{A6BF3B2A-4C65-3A45-278A-7B17A0CA07EE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15" name="Elemento grafico 14" descr="Pannelli solari con riempimento a tinta unita">
            <a:extLst>
              <a:ext uri="{FF2B5EF4-FFF2-40B4-BE49-F238E27FC236}">
                <a16:creationId xmlns:a16="http://schemas.microsoft.com/office/drawing/2014/main" id="{16892BFE-C080-C21E-AC16-B22F9B4DC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sp>
        <p:nvSpPr>
          <p:cNvPr id="13" name="Rettangolo arrotondato 35">
            <a:extLst>
              <a:ext uri="{FF2B5EF4-FFF2-40B4-BE49-F238E27FC236}">
                <a16:creationId xmlns:a16="http://schemas.microsoft.com/office/drawing/2014/main" id="{63DC96B7-6EC9-D91D-D0B1-D29C9D21F7BA}"/>
              </a:ext>
            </a:extLst>
          </p:cNvPr>
          <p:cNvSpPr/>
          <p:nvPr/>
        </p:nvSpPr>
        <p:spPr>
          <a:xfrm>
            <a:off x="7386911" y="3567736"/>
            <a:ext cx="4416191" cy="9570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16" name="Elemento grafico 15" descr="Energia rinnovabile con riempimento a tinta unita">
            <a:extLst>
              <a:ext uri="{FF2B5EF4-FFF2-40B4-BE49-F238E27FC236}">
                <a16:creationId xmlns:a16="http://schemas.microsoft.com/office/drawing/2014/main" id="{0928334E-77F1-AA50-74BC-2D5EBDAE5F1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192" y="3536209"/>
            <a:ext cx="1040727" cy="1061388"/>
          </a:xfrm>
          <a:prstGeom prst="rect">
            <a:avLst/>
          </a:prstGeom>
        </p:spPr>
      </p:pic>
      <p:pic>
        <p:nvPicPr>
          <p:cNvPr id="17" name="Elemento grafico 16" descr="Freccia circolare con riempimento a tinta unita">
            <a:extLst>
              <a:ext uri="{FF2B5EF4-FFF2-40B4-BE49-F238E27FC236}">
                <a16:creationId xmlns:a16="http://schemas.microsoft.com/office/drawing/2014/main" id="{F5CAD5EA-DF79-4B8A-572A-2DBB5BC1B3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322465BD-871D-A0D2-85C1-F3257CB7B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747536"/>
              </p:ext>
            </p:extLst>
          </p:nvPr>
        </p:nvGraphicFramePr>
        <p:xfrm>
          <a:off x="0" y="1348309"/>
          <a:ext cx="7051856" cy="4045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910">
                  <a:extLst>
                    <a:ext uri="{9D8B030D-6E8A-4147-A177-3AD203B41FA5}">
                      <a16:colId xmlns:a16="http://schemas.microsoft.com/office/drawing/2014/main" val="2102887405"/>
                    </a:ext>
                  </a:extLst>
                </a:gridCol>
                <a:gridCol w="244327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33705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2964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87%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0,34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2,24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124%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2,56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  <p:sp>
        <p:nvSpPr>
          <p:cNvPr id="4" name="Rettangolo arrotondato 3">
            <a:extLst>
              <a:ext uri="{FF2B5EF4-FFF2-40B4-BE49-F238E27FC236}">
                <a16:creationId xmlns:a16="http://schemas.microsoft.com/office/drawing/2014/main" id="{DAFF4DD6-2046-B08F-CE83-28CFC680A0EC}"/>
              </a:ext>
            </a:extLst>
          </p:cNvPr>
          <p:cNvSpPr/>
          <p:nvPr/>
        </p:nvSpPr>
        <p:spPr>
          <a:xfrm>
            <a:off x="3884377" y="3167362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3">
            <a:extLst>
              <a:ext uri="{FF2B5EF4-FFF2-40B4-BE49-F238E27FC236}">
                <a16:creationId xmlns:a16="http://schemas.microsoft.com/office/drawing/2014/main" id="{F0F0C807-6120-CB43-2AAA-24E9A366AB3C}"/>
              </a:ext>
            </a:extLst>
          </p:cNvPr>
          <p:cNvSpPr/>
          <p:nvPr/>
        </p:nvSpPr>
        <p:spPr>
          <a:xfrm>
            <a:off x="3884376" y="3613648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244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fficienza Energetica"/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</a:t>
            </a:r>
          </a:p>
        </p:txBody>
      </p:sp>
      <p:sp>
        <p:nvSpPr>
          <p:cNvPr id="12" name="Rettangolo arrotondato 34">
            <a:extLst>
              <a:ext uri="{FF2B5EF4-FFF2-40B4-BE49-F238E27FC236}">
                <a16:creationId xmlns:a16="http://schemas.microsoft.com/office/drawing/2014/main" id="{9BF3BC62-877A-AE1F-9D68-E71DD543C30D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4" name="Rettangolo arrotondato 36">
            <a:extLst>
              <a:ext uri="{FF2B5EF4-FFF2-40B4-BE49-F238E27FC236}">
                <a16:creationId xmlns:a16="http://schemas.microsoft.com/office/drawing/2014/main" id="{A6BF3B2A-4C65-3A45-278A-7B17A0CA07EE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15" name="Elemento grafico 14" descr="Pannelli solari con riempimento a tinta unita">
            <a:extLst>
              <a:ext uri="{FF2B5EF4-FFF2-40B4-BE49-F238E27FC236}">
                <a16:creationId xmlns:a16="http://schemas.microsoft.com/office/drawing/2014/main" id="{16892BFE-C080-C21E-AC16-B22F9B4DC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sp>
        <p:nvSpPr>
          <p:cNvPr id="13" name="Rettangolo arrotondato 35">
            <a:extLst>
              <a:ext uri="{FF2B5EF4-FFF2-40B4-BE49-F238E27FC236}">
                <a16:creationId xmlns:a16="http://schemas.microsoft.com/office/drawing/2014/main" id="{63DC96B7-6EC9-D91D-D0B1-D29C9D21F7BA}"/>
              </a:ext>
            </a:extLst>
          </p:cNvPr>
          <p:cNvSpPr/>
          <p:nvPr/>
        </p:nvSpPr>
        <p:spPr>
          <a:xfrm>
            <a:off x="7386911" y="3567736"/>
            <a:ext cx="4416191" cy="9570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16" name="Elemento grafico 15" descr="Energia rinnovabile con riempimento a tinta unita">
            <a:extLst>
              <a:ext uri="{FF2B5EF4-FFF2-40B4-BE49-F238E27FC236}">
                <a16:creationId xmlns:a16="http://schemas.microsoft.com/office/drawing/2014/main" id="{0928334E-77F1-AA50-74BC-2D5EBDAE5F1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192" y="3536209"/>
            <a:ext cx="1040727" cy="1061388"/>
          </a:xfrm>
          <a:prstGeom prst="rect">
            <a:avLst/>
          </a:prstGeom>
        </p:spPr>
      </p:pic>
      <p:pic>
        <p:nvPicPr>
          <p:cNvPr id="17" name="Elemento grafico 16" descr="Freccia circolare con riempimento a tinta unita">
            <a:extLst>
              <a:ext uri="{FF2B5EF4-FFF2-40B4-BE49-F238E27FC236}">
                <a16:creationId xmlns:a16="http://schemas.microsoft.com/office/drawing/2014/main" id="{F5CAD5EA-DF79-4B8A-572A-2DBB5BC1B3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322465BD-871D-A0D2-85C1-F3257CB7B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96042"/>
              </p:ext>
            </p:extLst>
          </p:nvPr>
        </p:nvGraphicFramePr>
        <p:xfrm>
          <a:off x="0" y="1348309"/>
          <a:ext cx="7051856" cy="4045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910">
                  <a:extLst>
                    <a:ext uri="{9D8B030D-6E8A-4147-A177-3AD203B41FA5}">
                      <a16:colId xmlns:a16="http://schemas.microsoft.com/office/drawing/2014/main" val="2102887405"/>
                    </a:ext>
                  </a:extLst>
                </a:gridCol>
                <a:gridCol w="244327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33705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2964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0.15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87%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0,34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2,24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124%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2,56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/>
                        <a:t>Effetto </a:t>
                      </a:r>
                      <a:r>
                        <a:rPr lang="it-IT" err="1"/>
                        <a:t>occupaz</a:t>
                      </a:r>
                      <a:r>
                        <a:rPr lang="it-IT"/>
                        <a:t>. (ULA)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3,25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21,18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9519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24,27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465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fficienza Energetica"/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Esternalità</a:t>
            </a:r>
          </a:p>
        </p:txBody>
      </p:sp>
      <p:sp>
        <p:nvSpPr>
          <p:cNvPr id="12" name="Rettangolo arrotondato 34">
            <a:extLst>
              <a:ext uri="{FF2B5EF4-FFF2-40B4-BE49-F238E27FC236}">
                <a16:creationId xmlns:a16="http://schemas.microsoft.com/office/drawing/2014/main" id="{9BF3BC62-877A-AE1F-9D68-E71DD543C30D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4" name="Rettangolo arrotondato 36">
            <a:extLst>
              <a:ext uri="{FF2B5EF4-FFF2-40B4-BE49-F238E27FC236}">
                <a16:creationId xmlns:a16="http://schemas.microsoft.com/office/drawing/2014/main" id="{A6BF3B2A-4C65-3A45-278A-7B17A0CA07EE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15" name="Elemento grafico 14" descr="Pannelli solari con riempimento a tinta unita">
            <a:extLst>
              <a:ext uri="{FF2B5EF4-FFF2-40B4-BE49-F238E27FC236}">
                <a16:creationId xmlns:a16="http://schemas.microsoft.com/office/drawing/2014/main" id="{16892BFE-C080-C21E-AC16-B22F9B4DC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sp>
        <p:nvSpPr>
          <p:cNvPr id="13" name="Rettangolo arrotondato 35">
            <a:extLst>
              <a:ext uri="{FF2B5EF4-FFF2-40B4-BE49-F238E27FC236}">
                <a16:creationId xmlns:a16="http://schemas.microsoft.com/office/drawing/2014/main" id="{63DC96B7-6EC9-D91D-D0B1-D29C9D21F7BA}"/>
              </a:ext>
            </a:extLst>
          </p:cNvPr>
          <p:cNvSpPr/>
          <p:nvPr/>
        </p:nvSpPr>
        <p:spPr>
          <a:xfrm>
            <a:off x="7386911" y="3567736"/>
            <a:ext cx="4416191" cy="9570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16" name="Elemento grafico 15" descr="Energia rinnovabile con riempimento a tinta unita">
            <a:extLst>
              <a:ext uri="{FF2B5EF4-FFF2-40B4-BE49-F238E27FC236}">
                <a16:creationId xmlns:a16="http://schemas.microsoft.com/office/drawing/2014/main" id="{0928334E-77F1-AA50-74BC-2D5EBDAE5F1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192" y="3536209"/>
            <a:ext cx="1040727" cy="1061388"/>
          </a:xfrm>
          <a:prstGeom prst="rect">
            <a:avLst/>
          </a:prstGeom>
        </p:spPr>
      </p:pic>
      <p:pic>
        <p:nvPicPr>
          <p:cNvPr id="17" name="Elemento grafico 16" descr="Freccia circolare con riempimento a tinta unita">
            <a:extLst>
              <a:ext uri="{FF2B5EF4-FFF2-40B4-BE49-F238E27FC236}">
                <a16:creationId xmlns:a16="http://schemas.microsoft.com/office/drawing/2014/main" id="{F5CAD5EA-DF79-4B8A-572A-2DBB5BC1B3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CFA74F1-D893-DDBE-71A8-68B4D5213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363961"/>
              </p:ext>
            </p:extLst>
          </p:nvPr>
        </p:nvGraphicFramePr>
        <p:xfrm>
          <a:off x="0" y="2076506"/>
          <a:ext cx="7051854" cy="3238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8484">
                  <a:extLst>
                    <a:ext uri="{9D8B030D-6E8A-4147-A177-3AD203B41FA5}">
                      <a16:colId xmlns:a16="http://schemas.microsoft.com/office/drawing/2014/main" val="1497094390"/>
                    </a:ext>
                  </a:extLst>
                </a:gridCol>
                <a:gridCol w="3753516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2479854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</a:tblGrid>
              <a:tr h="647648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u="none" strike="noStrike" dirty="0">
                          <a:effectLst/>
                        </a:rPr>
                        <a:t>Totale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Impatto</a:t>
                      </a:r>
                      <a:r>
                        <a:rPr lang="it-IT" sz="2000" u="none" strike="noStrike" baseline="0" dirty="0">
                          <a:effectLst/>
                        </a:rPr>
                        <a:t> indotto sui territori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647648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i="1" u="none" strike="noStrike" dirty="0">
                          <a:effectLst/>
                        </a:rPr>
                        <a:t>Emissioni di CO2 evitate (</a:t>
                      </a:r>
                      <a:r>
                        <a:rPr lang="it-IT" sz="2000" i="1" u="none" strike="noStrike" dirty="0" err="1">
                          <a:effectLst/>
                        </a:rPr>
                        <a:t>kt</a:t>
                      </a:r>
                      <a:r>
                        <a:rPr lang="it-IT" sz="2000" i="1" u="none" strike="noStrike" dirty="0">
                          <a:effectLst/>
                        </a:rPr>
                        <a:t>)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i="1" u="none" strike="noStrike" dirty="0">
                          <a:effectLst/>
                        </a:rPr>
                        <a:t>1,74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647648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i="1" u="none" strike="noStrike" dirty="0">
                          <a:effectLst/>
                        </a:rPr>
                        <a:t>Valore attuale CO2 evitato (mln)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i="1" u="none" strike="noStrike" dirty="0">
                          <a:effectLst/>
                        </a:rPr>
                        <a:t>0,32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647648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i="1" u="none" strike="noStrike" dirty="0">
                          <a:effectLst/>
                        </a:rPr>
                        <a:t>MWh risparmiati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i="1" u="none" strike="noStrike" dirty="0">
                          <a:effectLst/>
                        </a:rPr>
                        <a:t>9,10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647648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Valore attuale risparmio (mln)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0,48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626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00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7CFF06B-9B1E-17BC-B9D6-1ECED6ACAFCD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8" name="Forma 7">
              <a:extLst>
                <a:ext uri="{FF2B5EF4-FFF2-40B4-BE49-F238E27FC236}">
                  <a16:creationId xmlns:a16="http://schemas.microsoft.com/office/drawing/2014/main" id="{E36E38B8-4BDD-9574-2796-BA2E754B1F03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9" name="Figura a mano libera 18">
              <a:extLst>
                <a:ext uri="{FF2B5EF4-FFF2-40B4-BE49-F238E27FC236}">
                  <a16:creationId xmlns:a16="http://schemas.microsoft.com/office/drawing/2014/main" id="{527BCCE5-34DC-6CE8-F90A-EA0C83554AD4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12" name="Freccia ad arco 19">
            <a:extLst>
              <a:ext uri="{FF2B5EF4-FFF2-40B4-BE49-F238E27FC236}">
                <a16:creationId xmlns:a16="http://schemas.microsoft.com/office/drawing/2014/main" id="{ED10E39D-EAE7-DBC1-B9DE-59F3E9778897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orma 12">
            <a:extLst>
              <a:ext uri="{FF2B5EF4-FFF2-40B4-BE49-F238E27FC236}">
                <a16:creationId xmlns:a16="http://schemas.microsoft.com/office/drawing/2014/main" id="{9D62180B-9810-2113-4EE5-5057550F194D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Figura a mano libera 21">
            <a:extLst>
              <a:ext uri="{FF2B5EF4-FFF2-40B4-BE49-F238E27FC236}">
                <a16:creationId xmlns:a16="http://schemas.microsoft.com/office/drawing/2014/main" id="{D3EB5B12-06BB-236A-6891-55A9762DDA94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15" name="Figura a mano libera 26">
            <a:extLst>
              <a:ext uri="{FF2B5EF4-FFF2-40B4-BE49-F238E27FC236}">
                <a16:creationId xmlns:a16="http://schemas.microsoft.com/office/drawing/2014/main" id="{9E6B0401-D29F-D97F-873C-E5DC4EDF0B96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16" name="Figura a mano libera 27">
            <a:extLst>
              <a:ext uri="{FF2B5EF4-FFF2-40B4-BE49-F238E27FC236}">
                <a16:creationId xmlns:a16="http://schemas.microsoft.com/office/drawing/2014/main" id="{49EBBA91-2154-D90F-0802-F38F030F0D03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6800D2C-048F-164A-978B-6982B69E1018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  <p:sp>
        <p:nvSpPr>
          <p:cNvPr id="18" name="Rettangolo arrotondato 34">
            <a:extLst>
              <a:ext uri="{FF2B5EF4-FFF2-40B4-BE49-F238E27FC236}">
                <a16:creationId xmlns:a16="http://schemas.microsoft.com/office/drawing/2014/main" id="{AF772C03-6280-0E6A-96DF-DBC5D271142B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19" name="Rettangolo arrotondato 35">
            <a:extLst>
              <a:ext uri="{FF2B5EF4-FFF2-40B4-BE49-F238E27FC236}">
                <a16:creationId xmlns:a16="http://schemas.microsoft.com/office/drawing/2014/main" id="{3B1FB39F-ACB0-71D7-0563-DC01964A403B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sp>
        <p:nvSpPr>
          <p:cNvPr id="20" name="Rettangolo arrotondato 36">
            <a:extLst>
              <a:ext uri="{FF2B5EF4-FFF2-40B4-BE49-F238E27FC236}">
                <a16:creationId xmlns:a16="http://schemas.microsoft.com/office/drawing/2014/main" id="{0BAC99BA-7F71-09DC-30B5-80222705D6CA}"/>
              </a:ext>
            </a:extLst>
          </p:cNvPr>
          <p:cNvSpPr/>
          <p:nvPr/>
        </p:nvSpPr>
        <p:spPr>
          <a:xfrm>
            <a:off x="8174477" y="4568565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21" name="Elemento grafico 20" descr="Pannelli solari con riempimento a tinta unita">
            <a:extLst>
              <a:ext uri="{FF2B5EF4-FFF2-40B4-BE49-F238E27FC236}">
                <a16:creationId xmlns:a16="http://schemas.microsoft.com/office/drawing/2014/main" id="{2E524C54-3218-1724-95F2-AC4CC3E1A8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34" name="Elemento grafico 33" descr="Energia rinnovabile con riempimento a tinta unita">
            <a:extLst>
              <a:ext uri="{FF2B5EF4-FFF2-40B4-BE49-F238E27FC236}">
                <a16:creationId xmlns:a16="http://schemas.microsoft.com/office/drawing/2014/main" id="{FDF3BBD6-A475-4958-4BB2-77E00884CC0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pic>
        <p:nvPicPr>
          <p:cNvPr id="35" name="Elemento grafico 34" descr="Freccia circolare con riempimento a tinta unita">
            <a:extLst>
              <a:ext uri="{FF2B5EF4-FFF2-40B4-BE49-F238E27FC236}">
                <a16:creationId xmlns:a16="http://schemas.microsoft.com/office/drawing/2014/main" id="{BAC61BF3-4D5A-96EB-EDBA-561B75218A2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9549" y="4490388"/>
            <a:ext cx="914400" cy="914400"/>
          </a:xfrm>
          <a:prstGeom prst="rect">
            <a:avLst/>
          </a:prstGeom>
        </p:spPr>
      </p:pic>
      <p:sp>
        <p:nvSpPr>
          <p:cNvPr id="36" name="Rettangolo arrotondato 1">
            <a:extLst>
              <a:ext uri="{FF2B5EF4-FFF2-40B4-BE49-F238E27FC236}">
                <a16:creationId xmlns:a16="http://schemas.microsoft.com/office/drawing/2014/main" id="{99A72AC0-0FCB-9FEE-B277-285AB5950FF1}"/>
              </a:ext>
            </a:extLst>
          </p:cNvPr>
          <p:cNvSpPr/>
          <p:nvPr/>
        </p:nvSpPr>
        <p:spPr>
          <a:xfrm>
            <a:off x="8839394" y="1747238"/>
            <a:ext cx="2277158" cy="9318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2B335C"/>
                </a:solidFill>
              </a:rPr>
              <a:t>6 PROGETTI</a:t>
            </a:r>
          </a:p>
        </p:txBody>
      </p:sp>
    </p:spTree>
    <p:extLst>
      <p:ext uri="{BB962C8B-B14F-4D97-AF65-F5344CB8AC3E}">
        <p14:creationId xmlns:p14="http://schemas.microsoft.com/office/powerpoint/2010/main" val="1838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1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5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5E0D9ED-D013-DFDF-13F2-89DB22BCFF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03840"/>
              </p:ext>
            </p:extLst>
          </p:nvPr>
        </p:nvGraphicFramePr>
        <p:xfrm>
          <a:off x="-1" y="1588619"/>
          <a:ext cx="7045167" cy="4029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026">
                  <a:extLst>
                    <a:ext uri="{9D8B030D-6E8A-4147-A177-3AD203B41FA5}">
                      <a16:colId xmlns:a16="http://schemas.microsoft.com/office/drawing/2014/main" val="1728152277"/>
                    </a:ext>
                  </a:extLst>
                </a:gridCol>
                <a:gridCol w="241755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3.48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4,93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048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5E0D9ED-D013-DFDF-13F2-89DB22BCFF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69950"/>
              </p:ext>
            </p:extLst>
          </p:nvPr>
        </p:nvGraphicFramePr>
        <p:xfrm>
          <a:off x="-1" y="1588619"/>
          <a:ext cx="7045167" cy="4029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026">
                  <a:extLst>
                    <a:ext uri="{9D8B030D-6E8A-4147-A177-3AD203B41FA5}">
                      <a16:colId xmlns:a16="http://schemas.microsoft.com/office/drawing/2014/main" val="1728152277"/>
                    </a:ext>
                  </a:extLst>
                </a:gridCol>
                <a:gridCol w="241755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3.48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4,93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1,42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42%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2,31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131%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  <p:sp>
        <p:nvSpPr>
          <p:cNvPr id="12" name="Rettangolo arrotondato 3">
            <a:extLst>
              <a:ext uri="{FF2B5EF4-FFF2-40B4-BE49-F238E27FC236}">
                <a16:creationId xmlns:a16="http://schemas.microsoft.com/office/drawing/2014/main" id="{77849FD4-2762-68F6-B8DC-E3DD24887F82}"/>
              </a:ext>
            </a:extLst>
          </p:cNvPr>
          <p:cNvSpPr/>
          <p:nvPr/>
        </p:nvSpPr>
        <p:spPr>
          <a:xfrm>
            <a:off x="3833170" y="3399635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arrotondato 3">
            <a:extLst>
              <a:ext uri="{FF2B5EF4-FFF2-40B4-BE49-F238E27FC236}">
                <a16:creationId xmlns:a16="http://schemas.microsoft.com/office/drawing/2014/main" id="{FF5FD800-13B0-0B5A-CCA4-7F5FAC231C3E}"/>
              </a:ext>
            </a:extLst>
          </p:cNvPr>
          <p:cNvSpPr/>
          <p:nvPr/>
        </p:nvSpPr>
        <p:spPr>
          <a:xfrm>
            <a:off x="3833169" y="3848395"/>
            <a:ext cx="1055677" cy="40756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8889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5E0D9ED-D013-DFDF-13F2-89DB22BCFFDA}"/>
              </a:ext>
            </a:extLst>
          </p:cNvPr>
          <p:cNvGraphicFramePr>
            <a:graphicFrameLocks noGrp="1"/>
          </p:cNvGraphicFramePr>
          <p:nvPr/>
        </p:nvGraphicFramePr>
        <p:xfrm>
          <a:off x="-1" y="1588619"/>
          <a:ext cx="7045167" cy="4029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026">
                  <a:extLst>
                    <a:ext uri="{9D8B030D-6E8A-4147-A177-3AD203B41FA5}">
                      <a16:colId xmlns:a16="http://schemas.microsoft.com/office/drawing/2014/main" val="1728152277"/>
                    </a:ext>
                  </a:extLst>
                </a:gridCol>
                <a:gridCol w="2417557">
                  <a:extLst>
                    <a:ext uri="{9D8B030D-6E8A-4147-A177-3AD203B41FA5}">
                      <a16:colId xmlns:a16="http://schemas.microsoft.com/office/drawing/2014/main" val="2198018549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3298868775"/>
                    </a:ext>
                  </a:extLst>
                </a:gridCol>
                <a:gridCol w="1761292">
                  <a:extLst>
                    <a:ext uri="{9D8B030D-6E8A-4147-A177-3AD203B41FA5}">
                      <a16:colId xmlns:a16="http://schemas.microsoft.com/office/drawing/2014/main" val="128227045"/>
                    </a:ext>
                  </a:extLst>
                </a:gridCol>
              </a:tblGrid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Voce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Importo/valore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Percentuale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33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179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Investimento totale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3.48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6208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Investim</a:t>
                      </a:r>
                      <a:r>
                        <a:rPr lang="it-IT" dirty="0"/>
                        <a:t>. sul territorio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2.13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537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Indotto (+ investimento) 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4,93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61867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1,42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42%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4644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2,31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131%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00380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/>
                        <a:t>Effetto </a:t>
                      </a:r>
                      <a:r>
                        <a:rPr lang="it-IT" err="1"/>
                        <a:t>occupaz</a:t>
                      </a:r>
                      <a:r>
                        <a:rPr lang="it-IT"/>
                        <a:t>. (ULA)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44,45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40803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totale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12,78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714051"/>
                  </a:ext>
                </a:extLst>
              </a:tr>
              <a:tr h="447733">
                <a:tc>
                  <a:txBody>
                    <a:bodyPr/>
                    <a:lstStyle/>
                    <a:p>
                      <a:pPr marL="90488" indent="0" algn="l" fontAlgn="b"/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mln di </a:t>
                      </a:r>
                      <a:r>
                        <a:rPr lang="it-IT" sz="18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</a:t>
                      </a:r>
                      <a:r>
                        <a:rPr lang="it-IT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territorio</a:t>
                      </a: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20,87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781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circolarità dell'economia è un prerequisito per la neutralità climatic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59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18716"/>
            <a:ext cx="7051854" cy="498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Indotto/Esternalità</a:t>
            </a:r>
          </a:p>
        </p:txBody>
      </p:sp>
      <p:sp>
        <p:nvSpPr>
          <p:cNvPr id="2" name="Rettangolo arrotondato 34">
            <a:extLst>
              <a:ext uri="{FF2B5EF4-FFF2-40B4-BE49-F238E27FC236}">
                <a16:creationId xmlns:a16="http://schemas.microsoft.com/office/drawing/2014/main" id="{C6884BF4-E25C-7376-2E53-5ACCA74F855F}"/>
              </a:ext>
            </a:extLst>
          </p:cNvPr>
          <p:cNvSpPr/>
          <p:nvPr/>
        </p:nvSpPr>
        <p:spPr>
          <a:xfrm>
            <a:off x="8174479" y="2785528"/>
            <a:ext cx="3606993" cy="743618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FOTOVOLTAICO</a:t>
            </a:r>
          </a:p>
        </p:txBody>
      </p:sp>
      <p:sp>
        <p:nvSpPr>
          <p:cNvPr id="4" name="Rettangolo arrotondato 35">
            <a:extLst>
              <a:ext uri="{FF2B5EF4-FFF2-40B4-BE49-F238E27FC236}">
                <a16:creationId xmlns:a16="http://schemas.microsoft.com/office/drawing/2014/main" id="{424ABA5D-6968-C5E3-5B70-11EEEAC01A58}"/>
              </a:ext>
            </a:extLst>
          </p:cNvPr>
          <p:cNvSpPr/>
          <p:nvPr/>
        </p:nvSpPr>
        <p:spPr>
          <a:xfrm>
            <a:off x="8174478" y="3665607"/>
            <a:ext cx="3606993" cy="766497"/>
          </a:xfrm>
          <a:prstGeom prst="round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chemeClr val="bg1"/>
                </a:solidFill>
              </a:rPr>
              <a:t>EFFICIENZA ENERGETICA</a:t>
            </a:r>
          </a:p>
        </p:txBody>
      </p:sp>
      <p:pic>
        <p:nvPicPr>
          <p:cNvPr id="7" name="Elemento grafico 6" descr="Pannelli solari con riempimento a tinta unita">
            <a:extLst>
              <a:ext uri="{FF2B5EF4-FFF2-40B4-BE49-F238E27FC236}">
                <a16:creationId xmlns:a16="http://schemas.microsoft.com/office/drawing/2014/main" id="{991DA6CB-F16C-CE0C-4BC4-2AA3875AF3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76" y="2768020"/>
            <a:ext cx="726680" cy="726680"/>
          </a:xfrm>
          <a:prstGeom prst="rect">
            <a:avLst/>
          </a:prstGeom>
        </p:spPr>
      </p:pic>
      <p:pic>
        <p:nvPicPr>
          <p:cNvPr id="8" name="Elemento grafico 7" descr="Energia rinnovabile con riempimento a tinta unita">
            <a:extLst>
              <a:ext uri="{FF2B5EF4-FFF2-40B4-BE49-F238E27FC236}">
                <a16:creationId xmlns:a16="http://schemas.microsoft.com/office/drawing/2014/main" id="{50549735-9678-49C2-7E9F-961B60E8A1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919" y="3640358"/>
            <a:ext cx="850030" cy="850030"/>
          </a:xfrm>
          <a:prstGeom prst="rect">
            <a:avLst/>
          </a:prstGeom>
        </p:spPr>
      </p:pic>
      <p:sp>
        <p:nvSpPr>
          <p:cNvPr id="5" name="Rettangolo arrotondato 36">
            <a:extLst>
              <a:ext uri="{FF2B5EF4-FFF2-40B4-BE49-F238E27FC236}">
                <a16:creationId xmlns:a16="http://schemas.microsoft.com/office/drawing/2014/main" id="{E85348D3-5342-EDAA-359E-0F0CC16A9159}"/>
              </a:ext>
            </a:extLst>
          </p:cNvPr>
          <p:cNvSpPr/>
          <p:nvPr/>
        </p:nvSpPr>
        <p:spPr>
          <a:xfrm>
            <a:off x="7386911" y="4591172"/>
            <a:ext cx="4394560" cy="988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bg1"/>
                </a:solidFill>
              </a:rPr>
              <a:t>CIRCOLARITÀ</a:t>
            </a:r>
          </a:p>
        </p:txBody>
      </p:sp>
      <p:pic>
        <p:nvPicPr>
          <p:cNvPr id="9" name="Elemento grafico 8" descr="Freccia circolare con riempimento a tinta unita">
            <a:extLst>
              <a:ext uri="{FF2B5EF4-FFF2-40B4-BE49-F238E27FC236}">
                <a16:creationId xmlns:a16="http://schemas.microsoft.com/office/drawing/2014/main" id="{98FE9B52-8407-C695-56C8-C4DFA1FD70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9520" y="4490387"/>
            <a:ext cx="1114054" cy="1178839"/>
          </a:xfrm>
          <a:prstGeom prst="rect">
            <a:avLst/>
          </a:prstGeom>
        </p:spPr>
      </p:pic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457ED741-9DEE-2A15-8369-2F4DFEC40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09630"/>
              </p:ext>
            </p:extLst>
          </p:nvPr>
        </p:nvGraphicFramePr>
        <p:xfrm>
          <a:off x="-6690" y="2588044"/>
          <a:ext cx="7045167" cy="20031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91829">
                  <a:extLst>
                    <a:ext uri="{9D8B030D-6E8A-4147-A177-3AD203B41FA5}">
                      <a16:colId xmlns:a16="http://schemas.microsoft.com/office/drawing/2014/main" val="4223672823"/>
                    </a:ext>
                  </a:extLst>
                </a:gridCol>
                <a:gridCol w="3394253">
                  <a:extLst>
                    <a:ext uri="{9D8B030D-6E8A-4147-A177-3AD203B41FA5}">
                      <a16:colId xmlns:a16="http://schemas.microsoft.com/office/drawing/2014/main" val="598733961"/>
                    </a:ext>
                  </a:extLst>
                </a:gridCol>
                <a:gridCol w="2759085">
                  <a:extLst>
                    <a:ext uri="{9D8B030D-6E8A-4147-A177-3AD203B41FA5}">
                      <a16:colId xmlns:a16="http://schemas.microsoft.com/office/drawing/2014/main" val="3062076840"/>
                    </a:ext>
                  </a:extLst>
                </a:gridCol>
              </a:tblGrid>
              <a:tr h="667709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u="none" strike="noStrike" dirty="0">
                          <a:effectLst/>
                        </a:rPr>
                        <a:t>Totale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>
                          <a:effectLst/>
                        </a:rPr>
                        <a:t>Impatto</a:t>
                      </a:r>
                      <a:r>
                        <a:rPr lang="it-IT" sz="2000" u="none" strike="noStrike" baseline="0">
                          <a:effectLst/>
                        </a:rPr>
                        <a:t> indotto sui territori</a:t>
                      </a:r>
                      <a:endParaRPr lang="it-IT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7173121"/>
                  </a:ext>
                </a:extLst>
              </a:tr>
              <a:tr h="667709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i="1" u="none" strike="noStrike" dirty="0">
                          <a:effectLst/>
                        </a:rPr>
                        <a:t>Emissioni di CO2 evitate (</a:t>
                      </a:r>
                      <a:r>
                        <a:rPr lang="it-IT" sz="2000" i="1" u="none" strike="noStrike" dirty="0" err="1">
                          <a:effectLst/>
                        </a:rPr>
                        <a:t>kt</a:t>
                      </a:r>
                      <a:r>
                        <a:rPr lang="it-IT" sz="2000" i="1" u="none" strike="noStrike" dirty="0">
                          <a:effectLst/>
                        </a:rPr>
                        <a:t>)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i="1" u="none" strike="noStrike" dirty="0">
                          <a:effectLst/>
                        </a:rPr>
                        <a:t>117,89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480300"/>
                  </a:ext>
                </a:extLst>
              </a:tr>
              <a:tr h="667709">
                <a:tc>
                  <a:txBody>
                    <a:bodyPr/>
                    <a:lstStyle/>
                    <a:p>
                      <a:pPr marL="0" indent="358775" algn="l" fontAlgn="b"/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it-IT" sz="2000" i="1" u="none" strike="noStrike" dirty="0">
                          <a:effectLst/>
                        </a:rPr>
                        <a:t>Valore attuale (mln)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i="1" u="none" strike="noStrike" dirty="0">
                          <a:effectLst/>
                        </a:rPr>
                        <a:t>24,69</a:t>
                      </a:r>
                      <a:endParaRPr lang="it-IT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244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402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Il Report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46921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633096" y="1355262"/>
            <a:ext cx="3686175" cy="45148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672013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Valutazione progetto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672013" y="2624777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Analisi comune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8304609" y="166449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progetto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8319114" y="2535124"/>
            <a:ext cx="2235993" cy="7643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>
                <a:solidFill>
                  <a:schemeClr val="tx1"/>
                </a:solidFill>
              </a:rPr>
              <a:t>Analisi specifica</a:t>
            </a:r>
          </a:p>
        </p:txBody>
      </p:sp>
      <p:pic>
        <p:nvPicPr>
          <p:cNvPr id="33" name="image3.png" descr="Immagine che contiene testo, Diagramma, linea, diagramma&#10;&#10;Descrizione generata automaticamente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7431" y="3585060"/>
            <a:ext cx="2901164" cy="1953875"/>
          </a:xfrm>
          <a:prstGeom prst="rect">
            <a:avLst/>
          </a:prstGeom>
          <a:ln/>
        </p:spPr>
      </p:pic>
      <p:pic>
        <p:nvPicPr>
          <p:cNvPr id="34" name="image1.png" descr="Immagine che contiene testo, Diagramma, linea, schermata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3606" y="3429000"/>
            <a:ext cx="3240962" cy="2343432"/>
          </a:xfrm>
          <a:prstGeom prst="rect">
            <a:avLst/>
          </a:prstGeom>
          <a:ln/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67456A35-C1D9-24EC-D815-B140DE95F2CA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  <a:solidFill>
            <a:schemeClr val="bg2">
              <a:lumMod val="90000"/>
            </a:schemeClr>
          </a:solidFill>
        </p:grpSpPr>
        <p:sp>
          <p:nvSpPr>
            <p:cNvPr id="17" name="Forma 16">
              <a:extLst>
                <a:ext uri="{FF2B5EF4-FFF2-40B4-BE49-F238E27FC236}">
                  <a16:creationId xmlns:a16="http://schemas.microsoft.com/office/drawing/2014/main" id="{0C5D9A34-3E1D-DE7D-0901-7A154C1FF74E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8" name="Figura a mano libera 18">
              <a:extLst>
                <a:ext uri="{FF2B5EF4-FFF2-40B4-BE49-F238E27FC236}">
                  <a16:creationId xmlns:a16="http://schemas.microsoft.com/office/drawing/2014/main" id="{B321BE6A-24E9-4E0C-89DA-B40F61E3876E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20" name="Freccia ad arco 19">
            <a:extLst>
              <a:ext uri="{FF2B5EF4-FFF2-40B4-BE49-F238E27FC236}">
                <a16:creationId xmlns:a16="http://schemas.microsoft.com/office/drawing/2014/main" id="{336F6502-E463-F4FF-0E81-BD2C8D713CFC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1" name="Forma 20">
            <a:extLst>
              <a:ext uri="{FF2B5EF4-FFF2-40B4-BE49-F238E27FC236}">
                <a16:creationId xmlns:a16="http://schemas.microsoft.com/office/drawing/2014/main" id="{EE916445-B8C1-0A15-C1CD-052B27CDC7FC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2" name="Figura a mano libera 21">
            <a:extLst>
              <a:ext uri="{FF2B5EF4-FFF2-40B4-BE49-F238E27FC236}">
                <a16:creationId xmlns:a16="http://schemas.microsoft.com/office/drawing/2014/main" id="{47773316-3A38-2E3F-11B0-33C061A5E1F9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Esternalità</a:t>
            </a:r>
          </a:p>
        </p:txBody>
      </p:sp>
      <p:sp>
        <p:nvSpPr>
          <p:cNvPr id="23" name="Figura a mano libera 26">
            <a:extLst>
              <a:ext uri="{FF2B5EF4-FFF2-40B4-BE49-F238E27FC236}">
                <a16:creationId xmlns:a16="http://schemas.microsoft.com/office/drawing/2014/main" id="{9226ECC7-1238-BB48-5CE6-B80640D06FE4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b="1" dirty="0"/>
              <a:t>Indotto</a:t>
            </a:r>
          </a:p>
        </p:txBody>
      </p:sp>
      <p:sp>
        <p:nvSpPr>
          <p:cNvPr id="24" name="Figura a mano libera 27">
            <a:extLst>
              <a:ext uri="{FF2B5EF4-FFF2-40B4-BE49-F238E27FC236}">
                <a16:creationId xmlns:a16="http://schemas.microsoft.com/office/drawing/2014/main" id="{099514AA-C676-A39F-1F40-49B1D1B137B9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Analisi di materialità e sostenibilità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D5E7FED0-875A-2857-0D5C-BE2570730CD8}"/>
              </a:ext>
            </a:extLst>
          </p:cNvPr>
          <p:cNvSpPr txBox="1"/>
          <p:nvPr/>
        </p:nvSpPr>
        <p:spPr>
          <a:xfrm>
            <a:off x="2134645" y="2003293"/>
            <a:ext cx="785034" cy="307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</a:rPr>
              <a:t>FASE 1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4B10D813-4454-87E0-A0DC-39C13D4F34BC}"/>
              </a:ext>
            </a:extLst>
          </p:cNvPr>
          <p:cNvSpPr txBox="1"/>
          <p:nvPr/>
        </p:nvSpPr>
        <p:spPr>
          <a:xfrm>
            <a:off x="2940759" y="3698480"/>
            <a:ext cx="785034" cy="307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>
                <a:solidFill>
                  <a:schemeClr val="bg1"/>
                </a:solidFill>
              </a:rPr>
              <a:t>FASE 2</a:t>
            </a:r>
          </a:p>
        </p:txBody>
      </p:sp>
    </p:spTree>
    <p:extLst>
      <p:ext uri="{BB962C8B-B14F-4D97-AF65-F5344CB8AC3E}">
        <p14:creationId xmlns:p14="http://schemas.microsoft.com/office/powerpoint/2010/main" val="124553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D6B4EF60-C644-4544-8B8B-A3D65F1CB6D8}"/>
              </a:ext>
            </a:extLst>
          </p:cNvPr>
          <p:cNvSpPr txBox="1">
            <a:spLocks/>
          </p:cNvSpPr>
          <p:nvPr/>
        </p:nvSpPr>
        <p:spPr>
          <a:xfrm>
            <a:off x="1024910" y="1491080"/>
            <a:ext cx="10414818" cy="38758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utura Lt BT" panose="020B04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it-IT" sz="2400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4F802A8A-B09A-4B71-871B-C2169551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55694" y="6108580"/>
            <a:ext cx="747408" cy="365125"/>
          </a:xfrm>
        </p:spPr>
        <p:txBody>
          <a:bodyPr/>
          <a:lstStyle/>
          <a:p>
            <a:fld id="{0626E131-D3B7-4101-9A67-CE2F5D93185A}" type="slidenum">
              <a:rPr lang="it-IT" smtClean="0">
                <a:solidFill>
                  <a:srgbClr val="2B3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fld>
            <a:endParaRPr lang="it-IT">
              <a:solidFill>
                <a:srgbClr val="2B33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081CC086-5889-4AD7-A602-6F26AEAE4172}"/>
              </a:ext>
            </a:extLst>
          </p:cNvPr>
          <p:cNvSpPr txBox="1">
            <a:spLocks/>
          </p:cNvSpPr>
          <p:nvPr/>
        </p:nvSpPr>
        <p:spPr>
          <a:xfrm>
            <a:off x="1325309" y="206835"/>
            <a:ext cx="9541382" cy="795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Conclusioni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177469" y="1120377"/>
            <a:ext cx="820057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Progetto che unifica 16 imprese automotive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1,9 miliardi di fatturato, circa 5000 dipendenti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Punto di vista delle imprese sui temi della sostenibilità passati, presenti e futuri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Tema della sicurezza (lavoro e prodotto) e customer </a:t>
            </a:r>
            <a:r>
              <a:rPr lang="it-IT" dirty="0" err="1"/>
              <a:t>satisfaction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Ambiente/rifiuti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Qualità dell’aria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Biodiversità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Analisi dell’indotto/esternalità per 6 imprese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Ogni euro investito ne genera 1,32 euro  per un totale di 284 occupati potenziali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161kt CO2 evitate per un valore totale di 30 mln, 20 mln di risparmio energetico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Possibili sviluppi/riflessioni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Punto di vista degli stakeholder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Tematiche del futuro (sostenibilità versus biodiversità)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Valore degli effetti economici indiretti (indotto e ambiente)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Collaborazione fra imprese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1EFA1378-7B8A-43F6-ED69-92A84356D406}"/>
              </a:ext>
            </a:extLst>
          </p:cNvPr>
          <p:cNvGrpSpPr/>
          <p:nvPr/>
        </p:nvGrpSpPr>
        <p:grpSpPr>
          <a:xfrm>
            <a:off x="524131" y="1559019"/>
            <a:ext cx="2072943" cy="1873227"/>
            <a:chOff x="1059556" y="2291740"/>
            <a:chExt cx="2850473" cy="2730053"/>
          </a:xfrm>
        </p:grpSpPr>
        <p:sp>
          <p:nvSpPr>
            <p:cNvPr id="4" name="Forma 3">
              <a:extLst>
                <a:ext uri="{FF2B5EF4-FFF2-40B4-BE49-F238E27FC236}">
                  <a16:creationId xmlns:a16="http://schemas.microsoft.com/office/drawing/2014/main" id="{4A80993E-273C-9D02-B6AF-0551387B5398}"/>
                </a:ext>
              </a:extLst>
            </p:cNvPr>
            <p:cNvSpPr/>
            <p:nvPr/>
          </p:nvSpPr>
          <p:spPr>
            <a:xfrm rot="21076005">
              <a:off x="1059556" y="2291740"/>
              <a:ext cx="2372514" cy="237287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9490488"/>
                <a:gd name="adj5" fmla="val 12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5" name="Figura a mano libera 18">
              <a:extLst>
                <a:ext uri="{FF2B5EF4-FFF2-40B4-BE49-F238E27FC236}">
                  <a16:creationId xmlns:a16="http://schemas.microsoft.com/office/drawing/2014/main" id="{BBD33A45-3958-11CB-3255-5FD98746C713}"/>
                </a:ext>
              </a:extLst>
            </p:cNvPr>
            <p:cNvSpPr/>
            <p:nvPr/>
          </p:nvSpPr>
          <p:spPr>
            <a:xfrm>
              <a:off x="2338038" y="4362772"/>
              <a:ext cx="1571991" cy="659021"/>
            </a:xfrm>
            <a:custGeom>
              <a:avLst/>
              <a:gdLst>
                <a:gd name="connsiteX0" fmla="*/ 0 w 1318360"/>
                <a:gd name="connsiteY0" fmla="*/ 0 h 659022"/>
                <a:gd name="connsiteX1" fmla="*/ 1318360 w 1318360"/>
                <a:gd name="connsiteY1" fmla="*/ 0 h 659022"/>
                <a:gd name="connsiteX2" fmla="*/ 1318360 w 1318360"/>
                <a:gd name="connsiteY2" fmla="*/ 659022 h 659022"/>
                <a:gd name="connsiteX3" fmla="*/ 0 w 1318360"/>
                <a:gd name="connsiteY3" fmla="*/ 659022 h 659022"/>
                <a:gd name="connsiteX4" fmla="*/ 0 w 1318360"/>
                <a:gd name="connsiteY4" fmla="*/ 0 h 6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360" h="659022">
                  <a:moveTo>
                    <a:pt x="0" y="0"/>
                  </a:moveTo>
                  <a:lnTo>
                    <a:pt x="1318360" y="0"/>
                  </a:lnTo>
                  <a:lnTo>
                    <a:pt x="1318360" y="659022"/>
                  </a:lnTo>
                  <a:lnTo>
                    <a:pt x="0" y="65902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300" i="1" dirty="0"/>
            </a:p>
          </p:txBody>
        </p:sp>
      </p:grpSp>
      <p:sp>
        <p:nvSpPr>
          <p:cNvPr id="8" name="Freccia ad arco 19">
            <a:extLst>
              <a:ext uri="{FF2B5EF4-FFF2-40B4-BE49-F238E27FC236}">
                <a16:creationId xmlns:a16="http://schemas.microsoft.com/office/drawing/2014/main" id="{48A61ACC-DB28-4747-D9C7-6D12E8CE82A1}"/>
              </a:ext>
            </a:extLst>
          </p:cNvPr>
          <p:cNvSpPr/>
          <p:nvPr/>
        </p:nvSpPr>
        <p:spPr>
          <a:xfrm rot="507921">
            <a:off x="1082259" y="2488348"/>
            <a:ext cx="1725195" cy="1628147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2798844"/>
              <a:gd name="adj5" fmla="val 125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9" name="Forma 8">
            <a:extLst>
              <a:ext uri="{FF2B5EF4-FFF2-40B4-BE49-F238E27FC236}">
                <a16:creationId xmlns:a16="http://schemas.microsoft.com/office/drawing/2014/main" id="{54B1ECA0-0EA5-329B-C0A7-188BF6FD997B}"/>
              </a:ext>
            </a:extLst>
          </p:cNvPr>
          <p:cNvSpPr/>
          <p:nvPr/>
        </p:nvSpPr>
        <p:spPr>
          <a:xfrm>
            <a:off x="554890" y="3406234"/>
            <a:ext cx="1725357" cy="162814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9045458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Figura a mano libera 21">
            <a:extLst>
              <a:ext uri="{FF2B5EF4-FFF2-40B4-BE49-F238E27FC236}">
                <a16:creationId xmlns:a16="http://schemas.microsoft.com/office/drawing/2014/main" id="{5BC0B138-621C-12EC-257F-287806057CE6}"/>
              </a:ext>
            </a:extLst>
          </p:cNvPr>
          <p:cNvSpPr/>
          <p:nvPr/>
        </p:nvSpPr>
        <p:spPr>
          <a:xfrm>
            <a:off x="938194" y="4015380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Esternalità</a:t>
            </a:r>
          </a:p>
        </p:txBody>
      </p:sp>
      <p:sp>
        <p:nvSpPr>
          <p:cNvPr id="12" name="Figura a mano libera 26">
            <a:extLst>
              <a:ext uri="{FF2B5EF4-FFF2-40B4-BE49-F238E27FC236}">
                <a16:creationId xmlns:a16="http://schemas.microsoft.com/office/drawing/2014/main" id="{60053DD0-B170-6EB4-E219-6205C4146C55}"/>
              </a:ext>
            </a:extLst>
          </p:cNvPr>
          <p:cNvSpPr/>
          <p:nvPr/>
        </p:nvSpPr>
        <p:spPr>
          <a:xfrm>
            <a:off x="1498367" y="3063822"/>
            <a:ext cx="958748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Indotto</a:t>
            </a:r>
          </a:p>
        </p:txBody>
      </p:sp>
      <p:sp>
        <p:nvSpPr>
          <p:cNvPr id="13" name="Figura a mano libera 27">
            <a:extLst>
              <a:ext uri="{FF2B5EF4-FFF2-40B4-BE49-F238E27FC236}">
                <a16:creationId xmlns:a16="http://schemas.microsoft.com/office/drawing/2014/main" id="{82CA2B3A-88A6-13C7-A9DC-29976AF172DD}"/>
              </a:ext>
            </a:extLst>
          </p:cNvPr>
          <p:cNvSpPr/>
          <p:nvPr/>
        </p:nvSpPr>
        <p:spPr>
          <a:xfrm>
            <a:off x="765338" y="2067313"/>
            <a:ext cx="1212403" cy="452188"/>
          </a:xfrm>
          <a:custGeom>
            <a:avLst/>
            <a:gdLst>
              <a:gd name="connsiteX0" fmla="*/ 0 w 1318360"/>
              <a:gd name="connsiteY0" fmla="*/ 0 h 659022"/>
              <a:gd name="connsiteX1" fmla="*/ 1318360 w 1318360"/>
              <a:gd name="connsiteY1" fmla="*/ 0 h 659022"/>
              <a:gd name="connsiteX2" fmla="*/ 1318360 w 1318360"/>
              <a:gd name="connsiteY2" fmla="*/ 659022 h 659022"/>
              <a:gd name="connsiteX3" fmla="*/ 0 w 1318360"/>
              <a:gd name="connsiteY3" fmla="*/ 659022 h 659022"/>
              <a:gd name="connsiteX4" fmla="*/ 0 w 1318360"/>
              <a:gd name="connsiteY4" fmla="*/ 0 h 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60" h="659022">
                <a:moveTo>
                  <a:pt x="0" y="0"/>
                </a:moveTo>
                <a:lnTo>
                  <a:pt x="1318360" y="0"/>
                </a:lnTo>
                <a:lnTo>
                  <a:pt x="1318360" y="659022"/>
                </a:lnTo>
                <a:lnTo>
                  <a:pt x="0" y="65902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dirty="0"/>
              <a:t>Analisi di materialità e sostenibilità</a:t>
            </a:r>
          </a:p>
        </p:txBody>
      </p:sp>
    </p:spTree>
    <p:extLst>
      <p:ext uri="{BB962C8B-B14F-4D97-AF65-F5344CB8AC3E}">
        <p14:creationId xmlns:p14="http://schemas.microsoft.com/office/powerpoint/2010/main" val="32023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3F85DF4-ED1F-19C0-D48B-73A474A4FC8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77969" y="1978988"/>
            <a:ext cx="3196081" cy="3196081"/>
          </a:xfrm>
          <a:custGeom>
            <a:avLst/>
            <a:gdLst>
              <a:gd name="connsiteX0" fmla="*/ 1792238 w 3057525"/>
              <a:gd name="connsiteY0" fmla="*/ 944531 h 3057525"/>
              <a:gd name="connsiteX1" fmla="*/ 1272385 w 3057525"/>
              <a:gd name="connsiteY1" fmla="*/ 1471854 h 3057525"/>
              <a:gd name="connsiteX2" fmla="*/ 1792238 w 3057525"/>
              <a:gd name="connsiteY2" fmla="*/ 1999177 h 3057525"/>
              <a:gd name="connsiteX3" fmla="*/ 2312091 w 3057525"/>
              <a:gd name="connsiteY3" fmla="*/ 1471854 h 3057525"/>
              <a:gd name="connsiteX4" fmla="*/ 1792238 w 3057525"/>
              <a:gd name="connsiteY4" fmla="*/ 944531 h 3057525"/>
              <a:gd name="connsiteX5" fmla="*/ 0 w 3057525"/>
              <a:gd name="connsiteY5" fmla="*/ 0 h 3057525"/>
              <a:gd name="connsiteX6" fmla="*/ 3057525 w 3057525"/>
              <a:gd name="connsiteY6" fmla="*/ 0 h 3057525"/>
              <a:gd name="connsiteX7" fmla="*/ 3057525 w 3057525"/>
              <a:gd name="connsiteY7" fmla="*/ 3057525 h 3057525"/>
              <a:gd name="connsiteX8" fmla="*/ 0 w 3057525"/>
              <a:gd name="connsiteY8" fmla="*/ 3057525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525" h="3057525">
                <a:moveTo>
                  <a:pt x="1792238" y="944531"/>
                </a:moveTo>
                <a:cubicBezTo>
                  <a:pt x="1505131" y="944531"/>
                  <a:pt x="1272385" y="1180622"/>
                  <a:pt x="1272385" y="1471854"/>
                </a:cubicBezTo>
                <a:cubicBezTo>
                  <a:pt x="1272385" y="1763086"/>
                  <a:pt x="1505131" y="1999177"/>
                  <a:pt x="1792238" y="1999177"/>
                </a:cubicBezTo>
                <a:cubicBezTo>
                  <a:pt x="2079345" y="1999177"/>
                  <a:pt x="2312091" y="1763086"/>
                  <a:pt x="2312091" y="1471854"/>
                </a:cubicBezTo>
                <a:cubicBezTo>
                  <a:pt x="2312091" y="1180622"/>
                  <a:pt x="2079345" y="944531"/>
                  <a:pt x="1792238" y="944531"/>
                </a:cubicBezTo>
                <a:close/>
                <a:moveTo>
                  <a:pt x="0" y="0"/>
                </a:moveTo>
                <a:lnTo>
                  <a:pt x="3057525" y="0"/>
                </a:lnTo>
                <a:lnTo>
                  <a:pt x="3057525" y="3057525"/>
                </a:lnTo>
                <a:lnTo>
                  <a:pt x="0" y="3057525"/>
                </a:lnTo>
                <a:close/>
              </a:path>
            </a:pathLst>
          </a:cu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6F102937-2966-4E6F-EDC1-910ECDABA542}"/>
              </a:ext>
            </a:extLst>
          </p:cNvPr>
          <p:cNvSpPr/>
          <p:nvPr/>
        </p:nvSpPr>
        <p:spPr>
          <a:xfrm>
            <a:off x="5712695" y="3059121"/>
            <a:ext cx="1306988" cy="91193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tx1"/>
                </a:solidFill>
              </a:rPr>
              <a:t>SICS</a:t>
            </a:r>
          </a:p>
        </p:txBody>
      </p:sp>
      <p:pic>
        <p:nvPicPr>
          <p:cNvPr id="3" name="Immagine 2" descr="Immagine che contiene Viso umano, vestiti, persona, sorriso&#10;&#10;Descrizione generata automaticamente">
            <a:extLst>
              <a:ext uri="{FF2B5EF4-FFF2-40B4-BE49-F238E27FC236}">
                <a16:creationId xmlns:a16="http://schemas.microsoft.com/office/drawing/2014/main" id="{2BC69917-9AFC-6BE8-8BB7-BBFB61FA7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4" y="4879012"/>
            <a:ext cx="1268451" cy="1239946"/>
          </a:xfrm>
          <a:prstGeom prst="rect">
            <a:avLst/>
          </a:prstGeom>
        </p:spPr>
      </p:pic>
      <p:pic>
        <p:nvPicPr>
          <p:cNvPr id="7" name="Immagine 6" descr="Immagine che contiene Viso umano, ritratto, Fronte, Barba umana&#10;&#10;Descrizione generata automaticamente">
            <a:extLst>
              <a:ext uri="{FF2B5EF4-FFF2-40B4-BE49-F238E27FC236}">
                <a16:creationId xmlns:a16="http://schemas.microsoft.com/office/drawing/2014/main" id="{5C4F352A-BA5F-9B85-AC86-C857DEE0F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97" y="4879012"/>
            <a:ext cx="1268451" cy="1239946"/>
          </a:xfrm>
          <a:prstGeom prst="rect">
            <a:avLst/>
          </a:prstGeom>
        </p:spPr>
      </p:pic>
      <p:pic>
        <p:nvPicPr>
          <p:cNvPr id="9" name="Immagine 8" descr="Immagine che contiene Viso umano, bianco e nero, sorriso, persona&#10;&#10;Descrizione generata automaticamente">
            <a:extLst>
              <a:ext uri="{FF2B5EF4-FFF2-40B4-BE49-F238E27FC236}">
                <a16:creationId xmlns:a16="http://schemas.microsoft.com/office/drawing/2014/main" id="{15A9A049-73CA-FEBD-3306-607381C92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54" y="4879012"/>
            <a:ext cx="1268451" cy="1239946"/>
          </a:xfrm>
          <a:prstGeom prst="rect">
            <a:avLst/>
          </a:prstGeom>
        </p:spPr>
      </p:pic>
      <p:pic>
        <p:nvPicPr>
          <p:cNvPr id="11" name="Immagine 10" descr="Immagine che contiene Viso umano, occhiali, ritratto, Fronte&#10;&#10;Descrizione generata automaticamente">
            <a:extLst>
              <a:ext uri="{FF2B5EF4-FFF2-40B4-BE49-F238E27FC236}">
                <a16:creationId xmlns:a16="http://schemas.microsoft.com/office/drawing/2014/main" id="{4F8056B2-D194-CB86-0032-A7F196F28C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904" y="4879012"/>
            <a:ext cx="1268451" cy="1239946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9E8E2AD-8F28-5757-92E2-DD4FDC8654A8}"/>
              </a:ext>
            </a:extLst>
          </p:cNvPr>
          <p:cNvSpPr txBox="1"/>
          <p:nvPr/>
        </p:nvSpPr>
        <p:spPr>
          <a:xfrm>
            <a:off x="687226" y="6218854"/>
            <a:ext cx="150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Sergio Vergalli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4545123-37E0-9567-DA25-4225C0556050}"/>
              </a:ext>
            </a:extLst>
          </p:cNvPr>
          <p:cNvSpPr txBox="1"/>
          <p:nvPr/>
        </p:nvSpPr>
        <p:spPr>
          <a:xfrm>
            <a:off x="9856096" y="6218854"/>
            <a:ext cx="1603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Demis Legrenzi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337A2F9-6B9B-1BCA-67F1-247E78F3E450}"/>
              </a:ext>
            </a:extLst>
          </p:cNvPr>
          <p:cNvSpPr txBox="1"/>
          <p:nvPr/>
        </p:nvSpPr>
        <p:spPr>
          <a:xfrm>
            <a:off x="6956906" y="6218854"/>
            <a:ext cx="183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Cristina El Khoury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65DB98C-5628-33EB-7518-42E9DCB74A1A}"/>
              </a:ext>
            </a:extLst>
          </p:cNvPr>
          <p:cNvSpPr txBox="1"/>
          <p:nvPr/>
        </p:nvSpPr>
        <p:spPr>
          <a:xfrm>
            <a:off x="3417032" y="6218854"/>
            <a:ext cx="180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Nicola Comincioli</a:t>
            </a:r>
          </a:p>
        </p:txBody>
      </p:sp>
    </p:spTree>
    <p:extLst>
      <p:ext uri="{BB962C8B-B14F-4D97-AF65-F5344CB8AC3E}">
        <p14:creationId xmlns:p14="http://schemas.microsoft.com/office/powerpoint/2010/main" val="239850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7B1845-B6F5-44B8-B057-5105F0017092}"/>
              </a:ext>
            </a:extLst>
          </p:cNvPr>
          <p:cNvSpPr txBox="1">
            <a:spLocks/>
          </p:cNvSpPr>
          <p:nvPr/>
        </p:nvSpPr>
        <p:spPr>
          <a:xfrm>
            <a:off x="822000" y="3118625"/>
            <a:ext cx="10548000" cy="620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>
                <a:solidFill>
                  <a:srgbClr val="2B33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Grazie per l’attenzione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65B9E53-5E14-42E9-8F5C-D9B026B2A284}"/>
              </a:ext>
            </a:extLst>
          </p:cNvPr>
          <p:cNvSpPr txBox="1"/>
          <p:nvPr/>
        </p:nvSpPr>
        <p:spPr>
          <a:xfrm>
            <a:off x="822000" y="4319550"/>
            <a:ext cx="10547286" cy="194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dirty="0">
                <a:solidFill>
                  <a:srgbClr val="2B335C"/>
                </a:solidFill>
                <a:latin typeface="Arial Black" panose="020B0A04020102020204" pitchFamily="34" charset="0"/>
              </a:rPr>
              <a:t>CONTATTI:</a:t>
            </a:r>
          </a:p>
          <a:p>
            <a:pPr algn="ctr">
              <a:lnSpc>
                <a:spcPct val="150000"/>
              </a:lnSpc>
            </a:pPr>
            <a:r>
              <a:rPr lang="it-IT" sz="1600" dirty="0">
                <a:solidFill>
                  <a:srgbClr val="2B335C"/>
                </a:solidFill>
                <a:latin typeface="Arial Black" panose="020B0A04020102020204" pitchFamily="34" charset="0"/>
              </a:rPr>
              <a:t>sergio.vergalli@unibs.it</a:t>
            </a:r>
          </a:p>
          <a:p>
            <a:pPr algn="ctr">
              <a:lnSpc>
                <a:spcPct val="150000"/>
              </a:lnSpc>
            </a:pPr>
            <a:r>
              <a:rPr lang="it-IT" sz="1600" dirty="0">
                <a:solidFill>
                  <a:srgbClr val="2B335C"/>
                </a:solidFill>
                <a:latin typeface="Arial Black" panose="020B0A04020102020204" pitchFamily="34" charset="0"/>
              </a:rPr>
              <a:t>nicola.comincioli@unibs.it</a:t>
            </a:r>
          </a:p>
          <a:p>
            <a:pPr algn="ctr">
              <a:lnSpc>
                <a:spcPct val="150000"/>
              </a:lnSpc>
            </a:pPr>
            <a:r>
              <a:rPr lang="it-IT" sz="1600" dirty="0">
                <a:solidFill>
                  <a:srgbClr val="2B335C"/>
                </a:solidFill>
                <a:latin typeface="Arial Black" panose="020B0A04020102020204" pitchFamily="34" charset="0"/>
              </a:rPr>
              <a:t>cristina.elkhoury@unibs.it</a:t>
            </a:r>
          </a:p>
          <a:p>
            <a:pPr algn="ctr">
              <a:lnSpc>
                <a:spcPct val="150000"/>
              </a:lnSpc>
            </a:pPr>
            <a:r>
              <a:rPr lang="it-IT" sz="1600" dirty="0">
                <a:solidFill>
                  <a:srgbClr val="2B335C"/>
                </a:solidFill>
                <a:latin typeface="Arial Black" panose="020B0A04020102020204" pitchFamily="34" charset="0"/>
              </a:rPr>
              <a:t>d.legrenzi@unibs.it</a:t>
            </a:r>
            <a:endParaRPr lang="it-IT" dirty="0">
              <a:solidFill>
                <a:srgbClr val="2B335C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725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</TotalTime>
  <Words>1484</Words>
  <Application>Microsoft Office PowerPoint</Application>
  <PresentationFormat>Widescreen</PresentationFormat>
  <Paragraphs>621</Paragraphs>
  <Slides>46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54" baseType="lpstr">
      <vt:lpstr>Arial</vt:lpstr>
      <vt:lpstr>Arial Black</vt:lpstr>
      <vt:lpstr>Calibri</vt:lpstr>
      <vt:lpstr>Calibri Light</vt:lpstr>
      <vt:lpstr>Futura Bk</vt:lpstr>
      <vt:lpstr>Futura Hv BT</vt:lpstr>
      <vt:lpstr>Tema di Office</vt:lpstr>
      <vt:lpstr>Prism9.Document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Migliorati Camilla</dc:creator>
  <cp:lastModifiedBy>Luca Olivetti</cp:lastModifiedBy>
  <cp:revision>108</cp:revision>
  <dcterms:created xsi:type="dcterms:W3CDTF">2020-09-24T12:18:07Z</dcterms:created>
  <dcterms:modified xsi:type="dcterms:W3CDTF">2024-01-05T15:14:41Z</dcterms:modified>
</cp:coreProperties>
</file>